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Lst>
  <p:sldSz cx="9144000" cy="5143500" type="screen16x9"/>
  <p:notesSz cx="6858000" cy="9947275"/>
  <p:embeddedFontLst>
    <p:embeddedFont>
      <p:font typeface="Oswald" panose="00000500000000000000" pitchFamily="2" charset="-52"/>
      <p:regular r:id="rId53"/>
      <p:bold r:id="rId54"/>
    </p:embeddedFont>
  </p:embeddedFontLst>
  <p:defaultTextStyle>
    <a:defPPr marR="0" lvl="0" algn="l">
      <a:lnSpc>
        <a:spcPct val="100000"/>
      </a:lnSpc>
      <a:spcBef>
        <a:spcPts val="0"/>
      </a:spcBef>
      <a:spcAft>
        <a:spcPts val="0"/>
      </a:spcAft>
    </a:defPPr>
    <a:lvl1pPr marR="0" lvl="0"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1pPr>
    <a:lvl2pPr marR="0" lvl="1"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2pPr>
    <a:lvl3pPr marR="0" lvl="2"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3pPr>
    <a:lvl4pPr marR="0" lvl="3"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4pPr>
    <a:lvl5pPr marR="0" lvl="4"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5pPr>
    <a:lvl6pPr marR="0" lvl="5"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6pPr>
    <a:lvl7pPr marR="0" lvl="6"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7pPr>
    <a:lvl8pPr marR="0" lvl="7"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8pPr>
    <a:lvl9pPr marR="0" lvl="8" algn="l">
      <a:lnSpc>
        <a:spcPct val="100000"/>
      </a:lnSpc>
      <a:spcBef>
        <a:spcPts val="0"/>
      </a:spcBef>
      <a:spcAft>
        <a:spcPts val="0"/>
      </a:spcAft>
      <a:buClr>
        <a:srgbClr val="000000"/>
      </a:buClr>
      <a:buFont typeface="Oswald"/>
      <a:defRPr sz="1400" b="0" i="0" u="none" strike="noStrike" cap="none">
        <a:solidFill>
          <a:srgbClr val="000000"/>
        </a:solidFill>
        <a:latin typeface="Oswald"/>
        <a:ea typeface="Oswald"/>
        <a:cs typeface="Oswald"/>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F4A3D39-4975-46BA-BE83-8B02B6239DEE}">
  <a:tblStyle styleId="{BF4A3D39-4975-46BA-BE83-8B02B6239DEE}" styleName="Table_0">
    <a:wholeTbl>
      <a:tcTxStyle>
        <a:srgbClr val="000000"/>
      </a:tcTxStyle>
      <a:tcStyle>
        <a:tcBdr>
          <a:left>
            <a:ln w="9525">
              <a:solidFill>
                <a:srgbClr val="9E9E9E"/>
              </a:solidFill>
            </a:ln>
          </a:left>
          <a:right>
            <a:ln w="9525">
              <a:solidFill>
                <a:srgbClr val="9E9E9E"/>
              </a:solidFill>
            </a:ln>
          </a:right>
          <a:top>
            <a:ln w="9525">
              <a:solidFill>
                <a:srgbClr val="9E9E9E"/>
              </a:solidFill>
            </a:ln>
          </a:top>
          <a:bottom>
            <a:ln w="9525">
              <a:solidFill>
                <a:srgbClr val="9E9E9E"/>
              </a:solidFill>
            </a:ln>
          </a:bottom>
          <a:insideH>
            <a:ln w="9525">
              <a:solidFill>
                <a:srgbClr val="9E9E9E"/>
              </a:solidFill>
            </a:ln>
          </a:insideH>
          <a:insideV>
            <a:ln w="9525">
              <a:solidFill>
                <a:srgbClr val="9E9E9E"/>
              </a:solidFill>
            </a:ln>
          </a:insideV>
        </a:tcBdr>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3" d="100"/>
          <a:sy n="113" d="100"/>
        </p:scale>
        <p:origin x="34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Титульный слайд">
    <p:spTree>
      <p:nvGrpSpPr>
        <p:cNvPr id="1" name=""/>
        <p:cNvGrpSpPr/>
        <p:nvPr/>
      </p:nvGrpSpPr>
      <p:grpSpPr bwMode="auto">
        <a:xfrm>
          <a:off x="0" y="0"/>
          <a:ext cx="0" cy="0"/>
          <a:chOff x="0" y="0"/>
          <a:chExt cx="0" cy="0"/>
        </a:xfrm>
      </p:grpSpPr>
      <p:grpSp>
        <p:nvGrpSpPr>
          <p:cNvPr id="7" name="Group 6"/>
          <p:cNvGrpSpPr/>
          <p:nvPr/>
        </p:nvGrpSpPr>
        <p:grpSpPr bwMode="auto">
          <a:xfrm>
            <a:off x="0" y="-6350"/>
            <a:ext cx="9144000" cy="5149850"/>
            <a:chOff x="0" y="-8467"/>
            <a:chExt cx="12192000" cy="6866466"/>
          </a:xfrm>
        </p:grpSpPr>
        <p:cxnSp>
          <p:nvCxnSpPr>
            <p:cNvPr id="32" name="Straight Connector 31"/>
            <p:cNvCxnSpPr>
              <a:cxnSpLocks/>
            </p:cNvCxnSpPr>
            <p:nvPr/>
          </p:nvCxnSpPr>
          <p:spPr bwMode="auto">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bwMode="auto">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bwMode="auto">
            <a:xfrm>
              <a:off x="9181476" y="-8467"/>
              <a:ext cx="3007349" cy="6866466"/>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bwMode="auto">
            <a:xfrm>
              <a:off x="9603442" y="-8467"/>
              <a:ext cx="2588558" cy="6866466"/>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bwMode="auto">
            <a:xfrm>
              <a:off x="8932333" y="3048000"/>
              <a:ext cx="3259666"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bwMode="auto">
            <a:xfrm>
              <a:off x="9334500" y="-8467"/>
              <a:ext cx="2854326" cy="6866466"/>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bwMode="auto">
            <a:xfrm>
              <a:off x="10898730" y="-8467"/>
              <a:ext cx="1290094" cy="6866466"/>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bwMode="auto">
            <a:xfrm>
              <a:off x="10938999" y="-8467"/>
              <a:ext cx="1249825" cy="6866466"/>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bwMode="auto">
            <a:xfrm>
              <a:off x="10371666" y="3589867"/>
              <a:ext cx="1817158"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bwMode="auto">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bwMode="auto">
          <a:xfrm>
            <a:off x="1130300" y="1803400"/>
            <a:ext cx="5825202" cy="1234727"/>
          </a:xfrm>
        </p:spPr>
        <p:txBody>
          <a:bodyPr anchor="b">
            <a:noAutofit/>
          </a:bodyPr>
          <a:lstStyle>
            <a:lvl1pPr algn="r">
              <a:defRPr sz="4050">
                <a:solidFill>
                  <a:schemeClr val="accent1"/>
                </a:solidFill>
              </a:defRPr>
            </a:lvl1pPr>
          </a:lstStyle>
          <a:p>
            <a:pPr>
              <a:defRPr/>
            </a:pPr>
            <a:r>
              <a:rPr lang="ru-RU"/>
              <a:t>Образец заголовка</a:t>
            </a:r>
            <a:endParaRPr lang="en-US"/>
          </a:p>
        </p:txBody>
      </p:sp>
      <p:sp>
        <p:nvSpPr>
          <p:cNvPr id="3" name="Subtitle 2"/>
          <p:cNvSpPr>
            <a:spLocks noGrp="1"/>
          </p:cNvSpPr>
          <p:nvPr>
            <p:ph type="subTitle" idx="1"/>
          </p:nvPr>
        </p:nvSpPr>
        <p:spPr bwMode="auto">
          <a:xfrm>
            <a:off x="1130300" y="3038125"/>
            <a:ext cx="5825202" cy="822674"/>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pPr>
              <a:defRPr/>
            </a:pPr>
            <a:r>
              <a:rPr lang="ru-RU"/>
              <a:t>Образец подзаголовка</a:t>
            </a:r>
            <a:endParaRPr lang="en-US"/>
          </a:p>
        </p:txBody>
      </p:sp>
      <p:sp>
        <p:nvSpPr>
          <p:cNvPr id="4" name="Date Placeholder 3"/>
          <p:cNvSpPr>
            <a:spLocks noGrp="1"/>
          </p:cNvSpPr>
          <p:nvPr>
            <p:ph type="dt" sz="half" idx="10"/>
          </p:nvPr>
        </p:nvSpPr>
        <p:spPr bwMode="auto"/>
        <p:txBody>
          <a:bodyPr/>
          <a:lstStyle/>
          <a:p>
            <a:pPr>
              <a:defRPr/>
            </a:pPr>
            <a:fld id="{5923F103-BC34-4FE4-A40E-EDDEECFDA5D0}"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preserve="1" userDrawn="1">
  <p:cSld name="Заголовок и подпись">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457200"/>
            <a:ext cx="6447501" cy="2552700"/>
          </a:xfrm>
        </p:spPr>
        <p:txBody>
          <a:bodyPr anchor="ctr">
            <a:normAutofit/>
          </a:bodyPr>
          <a:lstStyle>
            <a:lvl1pPr algn="l">
              <a:defRPr sz="3300" b="0" cap="none"/>
            </a:lvl1pPr>
          </a:lstStyle>
          <a:p>
            <a:pPr>
              <a:defRPr/>
            </a:pPr>
            <a:r>
              <a:rPr lang="ru-RU"/>
              <a:t>Образец заголовка</a:t>
            </a:r>
            <a:endParaRPr lang="en-US"/>
          </a:p>
        </p:txBody>
      </p:sp>
      <p:sp>
        <p:nvSpPr>
          <p:cNvPr id="3" name="Text Placeholder 2"/>
          <p:cNvSpPr>
            <a:spLocks noGrp="1"/>
          </p:cNvSpPr>
          <p:nvPr>
            <p:ph type="body" idx="1"/>
          </p:nvPr>
        </p:nvSpPr>
        <p:spPr bwMode="auto">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2BE451C3-0FF4-47C4-B829-773ADF60F88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preserve="1" userDrawn="1">
  <p:cSld name="Цитата с подписью">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98500" y="457200"/>
            <a:ext cx="6070601" cy="2266950"/>
          </a:xfrm>
        </p:spPr>
        <p:txBody>
          <a:bodyPr anchor="ctr">
            <a:normAutofit/>
          </a:bodyPr>
          <a:lstStyle>
            <a:lvl1pPr algn="l">
              <a:defRPr sz="3300" b="0" cap="none"/>
            </a:lvl1pPr>
          </a:lstStyle>
          <a:p>
            <a:pPr>
              <a:defRPr/>
            </a:pPr>
            <a:r>
              <a:rPr lang="ru-RU"/>
              <a:t>Образец заголовка</a:t>
            </a:r>
            <a:endParaRPr lang="en-US"/>
          </a:p>
        </p:txBody>
      </p:sp>
      <p:sp>
        <p:nvSpPr>
          <p:cNvPr id="23" name="Text Placeholder 9"/>
          <p:cNvSpPr>
            <a:spLocks noGrp="1"/>
          </p:cNvSpPr>
          <p:nvPr>
            <p:ph type="body" sz="quarter" idx="13"/>
          </p:nvPr>
        </p:nvSpPr>
        <p:spPr bwMode="auto">
          <a:xfrm>
            <a:off x="1024604" y="2724150"/>
            <a:ext cx="5418393" cy="28575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defRPr/>
            </a:pPr>
            <a:r>
              <a:rPr lang="ru-RU"/>
              <a:t>Образец текста</a:t>
            </a:r>
            <a:endParaRPr/>
          </a:p>
        </p:txBody>
      </p:sp>
      <p:sp>
        <p:nvSpPr>
          <p:cNvPr id="3" name="Text Placeholder 2"/>
          <p:cNvSpPr>
            <a:spLocks noGrp="1"/>
          </p:cNvSpPr>
          <p:nvPr>
            <p:ph type="body" idx="1"/>
          </p:nvPr>
        </p:nvSpPr>
        <p:spPr bwMode="auto">
          <a:xfrm>
            <a:off x="508001" y="3352800"/>
            <a:ext cx="6447501" cy="117822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2BE451C3-0FF4-47C4-B829-773ADF60F88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
        <p:nvSpPr>
          <p:cNvPr id="20" name="TextBox 19"/>
          <p:cNvSpPr txBox="1"/>
          <p:nvPr/>
        </p:nvSpPr>
        <p:spPr bwMode="auto">
          <a:xfrm>
            <a:off x="406403" y="592784"/>
            <a:ext cx="457200" cy="438582"/>
          </a:xfrm>
          <a:prstGeom prst="rect">
            <a:avLst/>
          </a:prstGeom>
        </p:spPr>
        <p:txBody>
          <a:bodyPr vert="horz" lIns="68580" tIns="34290" rIns="68580" bIns="34290" rtlCol="0" anchor="ctr">
            <a:noAutofit/>
          </a:bodyPr>
          <a:lstStyle/>
          <a:p>
            <a:pPr lvl="0">
              <a:defRPr/>
            </a:pPr>
            <a:r>
              <a:rPr lang="en-US" sz="6000">
                <a:ln w="3175" cmpd="sng">
                  <a:noFill/>
                </a:ln>
                <a:solidFill>
                  <a:schemeClr val="accent1">
                    <a:lumMod val="60000"/>
                    <a:lumOff val="40000"/>
                  </a:schemeClr>
                </a:solidFill>
                <a:latin typeface="Oswald"/>
              </a:rPr>
              <a:t>«</a:t>
            </a:r>
          </a:p>
        </p:txBody>
      </p:sp>
      <p:sp>
        <p:nvSpPr>
          <p:cNvPr id="22" name="TextBox 21"/>
          <p:cNvSpPr txBox="1"/>
          <p:nvPr/>
        </p:nvSpPr>
        <p:spPr bwMode="auto">
          <a:xfrm>
            <a:off x="6669758" y="2164917"/>
            <a:ext cx="457200" cy="438582"/>
          </a:xfrm>
          <a:prstGeom prst="rect">
            <a:avLst/>
          </a:prstGeom>
        </p:spPr>
        <p:txBody>
          <a:bodyPr vert="horz" lIns="68580" tIns="34290" rIns="68580" bIns="34290" rtlCol="0" anchor="ctr">
            <a:noAutofit/>
          </a:bodyPr>
          <a:lstStyle/>
          <a:p>
            <a:pPr lvl="0">
              <a:defRPr/>
            </a:pPr>
            <a:r>
              <a:rPr lang="en-US" sz="6000">
                <a:ln w="3175" cmpd="sng">
                  <a:noFill/>
                </a:ln>
                <a:solidFill>
                  <a:schemeClr val="accent1">
                    <a:lumMod val="60000"/>
                    <a:lumOff val="40000"/>
                  </a:schemeClr>
                </a:solidFill>
                <a:latin typeface="Oswald"/>
              </a:rPr>
              <a:t>«</a:t>
            </a:r>
            <a:endParaRPr lang="en-US" sz="1050">
              <a:solidFill>
                <a:schemeClr val="accent1">
                  <a:lumMod val="60000"/>
                  <a:lumOff val="40000"/>
                </a:schemeClr>
              </a:solidFill>
              <a:latin typeface="Oswald"/>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preserve="1" userDrawn="1">
  <p:cSld name="Карточка имени">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1448991"/>
            <a:ext cx="6447501" cy="1946595"/>
          </a:xfrm>
        </p:spPr>
        <p:txBody>
          <a:bodyPr anchor="b">
            <a:normAutofit/>
          </a:bodyPr>
          <a:lstStyle>
            <a:lvl1pPr algn="l">
              <a:defRPr sz="3300" b="0" cap="none"/>
            </a:lvl1pPr>
          </a:lstStyle>
          <a:p>
            <a:pPr>
              <a:defRPr/>
            </a:pPr>
            <a:r>
              <a:rPr lang="ru-RU"/>
              <a:t>Образец заголовка</a:t>
            </a:r>
            <a:endParaRPr lang="en-US"/>
          </a:p>
        </p:txBody>
      </p:sp>
      <p:sp>
        <p:nvSpPr>
          <p:cNvPr id="3" name="Text Placeholder 2"/>
          <p:cNvSpPr>
            <a:spLocks noGrp="1"/>
          </p:cNvSpPr>
          <p:nvPr>
            <p:ph type="body" idx="1"/>
          </p:nvPr>
        </p:nvSpPr>
        <p:spPr bwMode="auto">
          <a:xfrm>
            <a:off x="508001" y="3395586"/>
            <a:ext cx="6447501" cy="1135436"/>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2BE451C3-0FF4-47C4-B829-773ADF60F88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preserve="1" userDrawn="1">
  <p:cSld name="Цитата карточки имени">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698500" y="457200"/>
            <a:ext cx="6070601" cy="2266950"/>
          </a:xfrm>
        </p:spPr>
        <p:txBody>
          <a:bodyPr anchor="ctr">
            <a:normAutofit/>
          </a:bodyPr>
          <a:lstStyle>
            <a:lvl1pPr algn="l">
              <a:defRPr sz="3300" b="0" cap="none"/>
            </a:lvl1pPr>
          </a:lstStyle>
          <a:p>
            <a:pPr>
              <a:defRPr/>
            </a:pPr>
            <a:r>
              <a:rPr lang="ru-RU"/>
              <a:t>Образец заголовка</a:t>
            </a:r>
            <a:endParaRPr lang="en-US"/>
          </a:p>
        </p:txBody>
      </p:sp>
      <p:sp>
        <p:nvSpPr>
          <p:cNvPr id="23" name="Text Placeholder 9"/>
          <p:cNvSpPr>
            <a:spLocks noGrp="1"/>
          </p:cNvSpPr>
          <p:nvPr>
            <p:ph type="body" sz="quarter" idx="13"/>
          </p:nvPr>
        </p:nvSpPr>
        <p:spPr bwMode="auto">
          <a:xfrm>
            <a:off x="507999" y="3009900"/>
            <a:ext cx="6447502" cy="385686"/>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defRPr/>
            </a:pPr>
            <a:r>
              <a:rPr lang="ru-RU"/>
              <a:t>Образец текста</a:t>
            </a:r>
            <a:endParaRPr/>
          </a:p>
        </p:txBody>
      </p:sp>
      <p:sp>
        <p:nvSpPr>
          <p:cNvPr id="3" name="Text Placeholder 2"/>
          <p:cNvSpPr>
            <a:spLocks noGrp="1"/>
          </p:cNvSpPr>
          <p:nvPr>
            <p:ph type="body" idx="1"/>
          </p:nvPr>
        </p:nvSpPr>
        <p:spPr bwMode="auto">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2BE451C3-0FF4-47C4-B829-773ADF60F88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
        <p:nvSpPr>
          <p:cNvPr id="24" name="TextBox 23"/>
          <p:cNvSpPr txBox="1"/>
          <p:nvPr/>
        </p:nvSpPr>
        <p:spPr bwMode="auto">
          <a:xfrm>
            <a:off x="406403" y="592784"/>
            <a:ext cx="457200" cy="438582"/>
          </a:xfrm>
          <a:prstGeom prst="rect">
            <a:avLst/>
          </a:prstGeom>
        </p:spPr>
        <p:txBody>
          <a:bodyPr vert="horz" lIns="68580" tIns="34290" rIns="68580" bIns="34290" rtlCol="0" anchor="ctr">
            <a:noAutofit/>
          </a:bodyPr>
          <a:lstStyle/>
          <a:p>
            <a:pPr lvl="0">
              <a:defRPr/>
            </a:pPr>
            <a:r>
              <a:rPr lang="en-US" sz="6000">
                <a:ln w="3175" cmpd="sng">
                  <a:noFill/>
                </a:ln>
                <a:solidFill>
                  <a:schemeClr val="accent1">
                    <a:lumMod val="60000"/>
                    <a:lumOff val="40000"/>
                  </a:schemeClr>
                </a:solidFill>
                <a:latin typeface="Oswald"/>
              </a:rPr>
              <a:t>«</a:t>
            </a:r>
          </a:p>
        </p:txBody>
      </p:sp>
      <p:sp>
        <p:nvSpPr>
          <p:cNvPr id="25" name="TextBox 24"/>
          <p:cNvSpPr txBox="1"/>
          <p:nvPr/>
        </p:nvSpPr>
        <p:spPr bwMode="auto">
          <a:xfrm>
            <a:off x="6669758" y="2164917"/>
            <a:ext cx="457200" cy="438582"/>
          </a:xfrm>
          <a:prstGeom prst="rect">
            <a:avLst/>
          </a:prstGeom>
        </p:spPr>
        <p:txBody>
          <a:bodyPr vert="horz" lIns="68580" tIns="34290" rIns="68580" bIns="34290" rtlCol="0" anchor="ctr">
            <a:noAutofit/>
          </a:bodyPr>
          <a:lstStyle/>
          <a:p>
            <a:pPr lvl="0">
              <a:defRPr/>
            </a:pPr>
            <a:r>
              <a:rPr lang="en-US" sz="6000">
                <a:ln w="3175" cmpd="sng">
                  <a:noFill/>
                </a:ln>
                <a:solidFill>
                  <a:schemeClr val="accent1">
                    <a:lumMod val="60000"/>
                    <a:lumOff val="40000"/>
                  </a:schemeClr>
                </a:solidFill>
                <a:latin typeface="Oswald"/>
              </a:rPr>
              <a:t>«</a:t>
            </a: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preserve="1" userDrawn="1">
  <p:cSld name="Истина или ложь">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14350" y="457200"/>
            <a:ext cx="6441152" cy="2266950"/>
          </a:xfrm>
        </p:spPr>
        <p:txBody>
          <a:bodyPr anchor="ctr">
            <a:normAutofit/>
          </a:bodyPr>
          <a:lstStyle>
            <a:lvl1pPr algn="l">
              <a:defRPr sz="3300" b="0" cap="none"/>
            </a:lvl1pPr>
          </a:lstStyle>
          <a:p>
            <a:pPr>
              <a:defRPr/>
            </a:pPr>
            <a:r>
              <a:rPr lang="ru-RU"/>
              <a:t>Образец заголовка</a:t>
            </a:r>
            <a:endParaRPr lang="en-US"/>
          </a:p>
        </p:txBody>
      </p:sp>
      <p:sp>
        <p:nvSpPr>
          <p:cNvPr id="23" name="Text Placeholder 9"/>
          <p:cNvSpPr>
            <a:spLocks noGrp="1"/>
          </p:cNvSpPr>
          <p:nvPr>
            <p:ph type="body" sz="quarter" idx="13"/>
          </p:nvPr>
        </p:nvSpPr>
        <p:spPr bwMode="auto">
          <a:xfrm>
            <a:off x="507999" y="3009900"/>
            <a:ext cx="6447502" cy="385686"/>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defRPr/>
            </a:pPr>
            <a:r>
              <a:rPr lang="ru-RU"/>
              <a:t>Образец текста</a:t>
            </a:r>
            <a:endParaRPr/>
          </a:p>
        </p:txBody>
      </p:sp>
      <p:sp>
        <p:nvSpPr>
          <p:cNvPr id="3" name="Text Placeholder 2"/>
          <p:cNvSpPr>
            <a:spLocks noGrp="1"/>
          </p:cNvSpPr>
          <p:nvPr>
            <p:ph type="body" idx="1"/>
          </p:nvPr>
        </p:nvSpPr>
        <p:spPr bwMode="auto">
          <a:xfrm>
            <a:off x="508001" y="3395586"/>
            <a:ext cx="6447501" cy="1135436"/>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2BE451C3-0FF4-47C4-B829-773ADF60F88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vertTx" preserve="1" userDrawn="1">
  <p:cSld name="Заголовок и вертикальный текст">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Образец заголовка</a:t>
            </a:r>
            <a:endParaRPr lang="en-US"/>
          </a:p>
        </p:txBody>
      </p:sp>
      <p:sp>
        <p:nvSpPr>
          <p:cNvPr id="3" name="Vertical Text Placeholder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Date Placeholder 3"/>
          <p:cNvSpPr>
            <a:spLocks noGrp="1"/>
          </p:cNvSpPr>
          <p:nvPr>
            <p:ph type="dt" sz="half" idx="10"/>
          </p:nvPr>
        </p:nvSpPr>
        <p:spPr bwMode="auto"/>
        <p:txBody>
          <a:bodyPr/>
          <a:lstStyle/>
          <a:p>
            <a:pPr>
              <a:defRPr/>
            </a:pPr>
            <a:fld id="{53086D93-FCAC-47E0-A2EE-787E62CA814C}"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Вертикальный заголовок и текст">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5975755" y="457200"/>
            <a:ext cx="978557" cy="3938588"/>
          </a:xfrm>
        </p:spPr>
        <p:txBody>
          <a:bodyPr vert="eaVert" anchor="ctr"/>
          <a:lstStyle/>
          <a:p>
            <a:pPr>
              <a:defRPr/>
            </a:pPr>
            <a:r>
              <a:rPr lang="ru-RU"/>
              <a:t>Образец заголовка</a:t>
            </a:r>
            <a:endParaRPr lang="en-US"/>
          </a:p>
        </p:txBody>
      </p:sp>
      <p:sp>
        <p:nvSpPr>
          <p:cNvPr id="3" name="Vertical Text Placeholder 2"/>
          <p:cNvSpPr>
            <a:spLocks noGrp="1"/>
          </p:cNvSpPr>
          <p:nvPr>
            <p:ph type="body" orient="vert" idx="1"/>
          </p:nvPr>
        </p:nvSpPr>
        <p:spPr bwMode="auto">
          <a:xfrm>
            <a:off x="508001" y="457200"/>
            <a:ext cx="5295113" cy="3938588"/>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Date Placeholder 3"/>
          <p:cNvSpPr>
            <a:spLocks noGrp="1"/>
          </p:cNvSpPr>
          <p:nvPr>
            <p:ph type="dt" sz="half" idx="10"/>
          </p:nvPr>
        </p:nvSpPr>
        <p:spPr bwMode="auto"/>
        <p:txBody>
          <a:bodyPr/>
          <a:lstStyle/>
          <a:p>
            <a:pPr>
              <a:defRPr/>
            </a:pPr>
            <a:fld id="{CDA879A6-0FD0-4734-A311-86BFCA472E6E}"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Заголовок и объект">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normAutofit/>
          </a:bodyPr>
          <a:lstStyle>
            <a:lvl1pPr>
              <a:defRPr sz="2700"/>
            </a:lvl1pPr>
          </a:lstStyle>
          <a:p>
            <a:pPr>
              <a:defRPr/>
            </a:pPr>
            <a:r>
              <a:rPr lang="ru-RU"/>
              <a:t>Образец заголовка</a:t>
            </a:r>
            <a:endParaRPr lang="en-US"/>
          </a:p>
        </p:txBody>
      </p:sp>
      <p:sp>
        <p:nvSpPr>
          <p:cNvPr id="3" name="Content Placeholder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Date Placeholder 3"/>
          <p:cNvSpPr>
            <a:spLocks noGrp="1"/>
          </p:cNvSpPr>
          <p:nvPr>
            <p:ph type="dt" sz="half" idx="10"/>
          </p:nvPr>
        </p:nvSpPr>
        <p:spPr bwMode="auto"/>
        <p:txBody>
          <a:bodyPr/>
          <a:lstStyle/>
          <a:p>
            <a:pPr>
              <a:defRPr/>
            </a:pPr>
            <a:endParaRPr lang="ru-RU"/>
          </a:p>
        </p:txBody>
      </p:sp>
      <p:sp>
        <p:nvSpPr>
          <p:cNvPr id="5" name="Footer Placeholder 4"/>
          <p:cNvSpPr>
            <a:spLocks noGrp="1"/>
          </p:cNvSpPr>
          <p:nvPr>
            <p:ph type="ftr" sz="quarter" idx="11"/>
          </p:nvPr>
        </p:nvSpPr>
        <p:spPr bwMode="auto"/>
        <p:txBody>
          <a:bodyPr/>
          <a:lstStyle/>
          <a:p>
            <a:pPr>
              <a:defRPr/>
            </a:pPr>
            <a:endParaRPr lang="ru-RU"/>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Заголовок раздела">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2025651"/>
            <a:ext cx="6447501" cy="1369936"/>
          </a:xfrm>
        </p:spPr>
        <p:txBody>
          <a:bodyPr anchor="b"/>
          <a:lstStyle>
            <a:lvl1pPr algn="l">
              <a:defRPr sz="3000" b="0" cap="none"/>
            </a:lvl1pPr>
          </a:lstStyle>
          <a:p>
            <a:pPr>
              <a:defRPr/>
            </a:pPr>
            <a:r>
              <a:rPr lang="ru-RU"/>
              <a:t>Образец заголовка</a:t>
            </a:r>
            <a:endParaRPr lang="en-US"/>
          </a:p>
        </p:txBody>
      </p:sp>
      <p:sp>
        <p:nvSpPr>
          <p:cNvPr id="3" name="Text Placeholder 2"/>
          <p:cNvSpPr>
            <a:spLocks noGrp="1"/>
          </p:cNvSpPr>
          <p:nvPr>
            <p:ph type="body" idx="1"/>
          </p:nvPr>
        </p:nvSpPr>
        <p:spPr bwMode="auto">
          <a:xfrm>
            <a:off x="508001" y="3395586"/>
            <a:ext cx="6447501" cy="6453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a:pPr>
            <a:r>
              <a:rPr lang="ru-RU"/>
              <a:t>Образец текста</a:t>
            </a:r>
            <a:endParaRPr/>
          </a:p>
        </p:txBody>
      </p:sp>
      <p:sp>
        <p:nvSpPr>
          <p:cNvPr id="4" name="Date Placeholder 3"/>
          <p:cNvSpPr>
            <a:spLocks noGrp="1"/>
          </p:cNvSpPr>
          <p:nvPr>
            <p:ph type="dt" sz="half" idx="10"/>
          </p:nvPr>
        </p:nvSpPr>
        <p:spPr bwMode="auto"/>
        <p:txBody>
          <a:bodyPr/>
          <a:lstStyle/>
          <a:p>
            <a:pPr>
              <a:defRPr/>
            </a:pPr>
            <a:fld id="{F34E6425-0181-43F2-84FC-787E803FD2F8}" type="datetimeFigureOut">
              <a:rPr lang="en-US"/>
              <a:t>9/18/2025</a:t>
            </a:fld>
            <a:endParaRPr lang="en-US"/>
          </a:p>
        </p:txBody>
      </p:sp>
      <p:sp>
        <p:nvSpPr>
          <p:cNvPr id="5" name="Footer Placeholder 4"/>
          <p:cNvSpPr>
            <a:spLocks noGrp="1"/>
          </p:cNvSpPr>
          <p:nvPr>
            <p:ph type="ftr" sz="quarter" idx="11"/>
          </p:nvPr>
        </p:nvSpPr>
        <p:spPr bwMode="auto"/>
        <p:txBody>
          <a:bodyPr/>
          <a:lstStyle/>
          <a:p>
            <a:pPr>
              <a:defRPr/>
            </a:pPr>
            <a:br>
              <a:rPr lang="en-US"/>
            </a:br>
            <a:r>
              <a:rPr lang="en-US"/>
              <a:t>              </a:t>
            </a:r>
          </a:p>
        </p:txBody>
      </p:sp>
      <p:sp>
        <p:nvSpPr>
          <p:cNvPr id="6" name="Slide Number Placeholder 5"/>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Два объекта">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ru-RU"/>
              <a:t>Образец заголовка</a:t>
            </a:r>
            <a:endParaRPr lang="en-US"/>
          </a:p>
        </p:txBody>
      </p:sp>
      <p:sp>
        <p:nvSpPr>
          <p:cNvPr id="3" name="Content Placeholder 2"/>
          <p:cNvSpPr>
            <a:spLocks noGrp="1"/>
          </p:cNvSpPr>
          <p:nvPr>
            <p:ph sz="half" idx="1"/>
          </p:nvPr>
        </p:nvSpPr>
        <p:spPr bwMode="auto">
          <a:xfrm>
            <a:off x="508001" y="1620442"/>
            <a:ext cx="3138026" cy="2910579"/>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Content Placeholder 3"/>
          <p:cNvSpPr>
            <a:spLocks noGrp="1"/>
          </p:cNvSpPr>
          <p:nvPr>
            <p:ph sz="half" idx="2"/>
          </p:nvPr>
        </p:nvSpPr>
        <p:spPr bwMode="auto">
          <a:xfrm>
            <a:off x="3817476" y="1620442"/>
            <a:ext cx="3138026" cy="2910580"/>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5" name="Date Placeholder 4"/>
          <p:cNvSpPr>
            <a:spLocks noGrp="1"/>
          </p:cNvSpPr>
          <p:nvPr>
            <p:ph type="dt" sz="half" idx="10"/>
          </p:nvPr>
        </p:nvSpPr>
        <p:spPr bwMode="auto"/>
        <p:txBody>
          <a:bodyPr/>
          <a:lstStyle/>
          <a:p>
            <a:pPr>
              <a:defRPr/>
            </a:pPr>
            <a:fld id="{3BDB8791-F1B0-41E7-B7FD-A781E65C4266}" type="datetimeFigureOut">
              <a:rPr lang="en-US"/>
              <a:t>9/18/2025</a:t>
            </a:fld>
            <a:endParaRPr lang="en-US"/>
          </a:p>
        </p:txBody>
      </p:sp>
      <p:sp>
        <p:nvSpPr>
          <p:cNvPr id="6" name="Footer Placeholder 5"/>
          <p:cNvSpPr>
            <a:spLocks noGrp="1"/>
          </p:cNvSpPr>
          <p:nvPr>
            <p:ph type="ftr" sz="quarter" idx="11"/>
          </p:nvPr>
        </p:nvSpPr>
        <p:spPr bwMode="auto"/>
        <p:txBody>
          <a:bodyPr/>
          <a:lstStyle/>
          <a:p>
            <a:pPr>
              <a:defRPr/>
            </a:pPr>
            <a:br>
              <a:rPr lang="en-US"/>
            </a:br>
            <a:r>
              <a:rPr lang="en-US"/>
              <a:t>              </a:t>
            </a:r>
          </a:p>
        </p:txBody>
      </p:sp>
      <p:sp>
        <p:nvSpPr>
          <p:cNvPr id="7" name="Slide Number Placeholder 6"/>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Сравнение">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a:defRPr/>
            </a:lvl1pPr>
          </a:lstStyle>
          <a:p>
            <a:pPr>
              <a:defRPr/>
            </a:pPr>
            <a:r>
              <a:rPr lang="ru-RU"/>
              <a:t>Образец заголовка</a:t>
            </a:r>
            <a:endParaRPr lang="en-US"/>
          </a:p>
        </p:txBody>
      </p:sp>
      <p:sp>
        <p:nvSpPr>
          <p:cNvPr id="3" name="Text Placeholder 2"/>
          <p:cNvSpPr>
            <a:spLocks noGrp="1"/>
          </p:cNvSpPr>
          <p:nvPr>
            <p:ph type="body" idx="1"/>
          </p:nvPr>
        </p:nvSpPr>
        <p:spPr bwMode="auto">
          <a:xfrm>
            <a:off x="506808" y="1620737"/>
            <a:ext cx="3139217"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lang="ru-RU"/>
              <a:t>Образец текста</a:t>
            </a:r>
            <a:endParaRPr/>
          </a:p>
        </p:txBody>
      </p:sp>
      <p:sp>
        <p:nvSpPr>
          <p:cNvPr id="4" name="Content Placeholder 3"/>
          <p:cNvSpPr>
            <a:spLocks noGrp="1"/>
          </p:cNvSpPr>
          <p:nvPr>
            <p:ph sz="half" idx="2"/>
          </p:nvPr>
        </p:nvSpPr>
        <p:spPr bwMode="auto">
          <a:xfrm>
            <a:off x="506808" y="2052934"/>
            <a:ext cx="3139217" cy="2478088"/>
          </a:xfrm>
        </p:spPr>
        <p:txBody>
          <a:bodyPr>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5" name="Text Placeholder 4"/>
          <p:cNvSpPr>
            <a:spLocks noGrp="1"/>
          </p:cNvSpPr>
          <p:nvPr>
            <p:ph type="body" sz="quarter" idx="3"/>
          </p:nvPr>
        </p:nvSpPr>
        <p:spPr bwMode="auto">
          <a:xfrm>
            <a:off x="3816287" y="1620737"/>
            <a:ext cx="3139214" cy="432197"/>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a:pPr>
            <a:r>
              <a:rPr lang="ru-RU"/>
              <a:t>Образец текста</a:t>
            </a:r>
            <a:endParaRPr/>
          </a:p>
        </p:txBody>
      </p:sp>
      <p:sp>
        <p:nvSpPr>
          <p:cNvPr id="6" name="Content Placeholder 5"/>
          <p:cNvSpPr>
            <a:spLocks noGrp="1"/>
          </p:cNvSpPr>
          <p:nvPr>
            <p:ph sz="quarter" idx="4"/>
          </p:nvPr>
        </p:nvSpPr>
        <p:spPr bwMode="auto">
          <a:xfrm>
            <a:off x="3816288" y="2052934"/>
            <a:ext cx="3139213" cy="2478088"/>
          </a:xfrm>
        </p:spPr>
        <p:txBody>
          <a:bodyPr>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7" name="Date Placeholder 6"/>
          <p:cNvSpPr>
            <a:spLocks noGrp="1"/>
          </p:cNvSpPr>
          <p:nvPr>
            <p:ph type="dt" sz="half" idx="10"/>
          </p:nvPr>
        </p:nvSpPr>
        <p:spPr bwMode="auto"/>
        <p:txBody>
          <a:bodyPr/>
          <a:lstStyle/>
          <a:p>
            <a:pPr>
              <a:defRPr/>
            </a:pPr>
            <a:fld id="{5FDD63B2-E120-4ED8-B27B-C685F510A5FE}" type="datetimeFigureOut">
              <a:rPr lang="en-US"/>
              <a:t>9/18/2025</a:t>
            </a:fld>
            <a:endParaRPr lang="en-US"/>
          </a:p>
        </p:txBody>
      </p:sp>
      <p:sp>
        <p:nvSpPr>
          <p:cNvPr id="8" name="Footer Placeholder 7"/>
          <p:cNvSpPr>
            <a:spLocks noGrp="1"/>
          </p:cNvSpPr>
          <p:nvPr>
            <p:ph type="ftr" sz="quarter" idx="11"/>
          </p:nvPr>
        </p:nvSpPr>
        <p:spPr bwMode="auto"/>
        <p:txBody>
          <a:bodyPr/>
          <a:lstStyle/>
          <a:p>
            <a:pPr>
              <a:defRPr/>
            </a:pPr>
            <a:br>
              <a:rPr lang="en-US"/>
            </a:br>
            <a:r>
              <a:rPr lang="en-US"/>
              <a:t>              </a:t>
            </a:r>
          </a:p>
        </p:txBody>
      </p:sp>
      <p:sp>
        <p:nvSpPr>
          <p:cNvPr id="9" name="Slide Number Placeholder 8"/>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Только заголовок">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457200"/>
            <a:ext cx="6447501" cy="990600"/>
          </a:xfrm>
        </p:spPr>
        <p:txBody>
          <a:bodyPr/>
          <a:lstStyle/>
          <a:p>
            <a:pPr>
              <a:defRPr/>
            </a:pPr>
            <a:r>
              <a:rPr lang="ru-RU"/>
              <a:t>Образец заголовка</a:t>
            </a:r>
            <a:endParaRPr lang="en-US"/>
          </a:p>
        </p:txBody>
      </p:sp>
      <p:sp>
        <p:nvSpPr>
          <p:cNvPr id="3" name="Date Placeholder 2"/>
          <p:cNvSpPr>
            <a:spLocks noGrp="1"/>
          </p:cNvSpPr>
          <p:nvPr>
            <p:ph type="dt" sz="half" idx="10"/>
          </p:nvPr>
        </p:nvSpPr>
        <p:spPr bwMode="auto"/>
        <p:txBody>
          <a:bodyPr/>
          <a:lstStyle/>
          <a:p>
            <a:pPr>
              <a:defRPr/>
            </a:pPr>
            <a:fld id="{7AA18ACC-A947-437B-A130-35BD54FDF1E9}" type="datetimeFigureOut">
              <a:rPr lang="en-US"/>
              <a:t>9/18/2025</a:t>
            </a:fld>
            <a:endParaRPr lang="en-US"/>
          </a:p>
        </p:txBody>
      </p:sp>
      <p:sp>
        <p:nvSpPr>
          <p:cNvPr id="4" name="Footer Placeholder 3"/>
          <p:cNvSpPr>
            <a:spLocks noGrp="1"/>
          </p:cNvSpPr>
          <p:nvPr>
            <p:ph type="ftr" sz="quarter" idx="11"/>
          </p:nvPr>
        </p:nvSpPr>
        <p:spPr bwMode="auto"/>
        <p:txBody>
          <a:bodyPr/>
          <a:lstStyle/>
          <a:p>
            <a:pPr>
              <a:defRPr/>
            </a:pPr>
            <a:br>
              <a:rPr lang="en-US"/>
            </a:br>
            <a:r>
              <a:rPr lang="en-US"/>
              <a:t>              </a:t>
            </a:r>
          </a:p>
        </p:txBody>
      </p:sp>
      <p:sp>
        <p:nvSpPr>
          <p:cNvPr id="5" name="Slide Number Placeholder 4"/>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Пустой слайд">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fld id="{7C8D7E02-BCB8-4D50-A234-369438C08659}" type="datetimeFigureOut">
              <a:rPr lang="en-US"/>
              <a:t>9/18/2025</a:t>
            </a:fld>
            <a:endParaRPr lang="en-US"/>
          </a:p>
        </p:txBody>
      </p:sp>
      <p:sp>
        <p:nvSpPr>
          <p:cNvPr id="3" name="Footer Placeholder 2"/>
          <p:cNvSpPr>
            <a:spLocks noGrp="1"/>
          </p:cNvSpPr>
          <p:nvPr>
            <p:ph type="ftr" sz="quarter" idx="11"/>
          </p:nvPr>
        </p:nvSpPr>
        <p:spPr bwMode="auto"/>
        <p:txBody>
          <a:bodyPr/>
          <a:lstStyle/>
          <a:p>
            <a:pPr>
              <a:defRPr/>
            </a:pPr>
            <a:br>
              <a:rPr lang="en-US"/>
            </a:br>
            <a:r>
              <a:rPr lang="en-US"/>
              <a:t>              </a:t>
            </a:r>
          </a:p>
        </p:txBody>
      </p:sp>
      <p:sp>
        <p:nvSpPr>
          <p:cNvPr id="4" name="Slide Number Placeholder 3"/>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Объект с подписью">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1123953"/>
            <a:ext cx="2890896" cy="958850"/>
          </a:xfrm>
        </p:spPr>
        <p:txBody>
          <a:bodyPr anchor="b">
            <a:normAutofit/>
          </a:bodyPr>
          <a:lstStyle>
            <a:lvl1pPr>
              <a:defRPr sz="1500"/>
            </a:lvl1pPr>
          </a:lstStyle>
          <a:p>
            <a:pPr>
              <a:defRPr/>
            </a:pPr>
            <a:r>
              <a:rPr lang="ru-RU"/>
              <a:t>Образец заголовка</a:t>
            </a:r>
            <a:endParaRPr lang="en-US"/>
          </a:p>
        </p:txBody>
      </p:sp>
      <p:sp>
        <p:nvSpPr>
          <p:cNvPr id="3" name="Content Placeholder 2"/>
          <p:cNvSpPr>
            <a:spLocks noGrp="1"/>
          </p:cNvSpPr>
          <p:nvPr>
            <p:ph idx="1"/>
          </p:nvPr>
        </p:nvSpPr>
        <p:spPr bwMode="auto">
          <a:xfrm>
            <a:off x="3570346" y="386193"/>
            <a:ext cx="3385156" cy="4144828"/>
          </a:xfrm>
        </p:spPr>
        <p:txBody>
          <a:bodyPr>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Text Placeholder 3"/>
          <p:cNvSpPr>
            <a:spLocks noGrp="1"/>
          </p:cNvSpPr>
          <p:nvPr>
            <p:ph type="body" sz="half" idx="2"/>
          </p:nvPr>
        </p:nvSpPr>
        <p:spPr bwMode="auto">
          <a:xfrm>
            <a:off x="508001" y="2082802"/>
            <a:ext cx="2890896" cy="1938337"/>
          </a:xfrm>
        </p:spPr>
        <p:txBody>
          <a:bodyPr>
            <a:normAutofit/>
          </a:bodyPr>
          <a:lstStyle>
            <a:lvl1pPr marL="0" indent="0">
              <a:buNone/>
              <a:defRPr sz="1050"/>
            </a:lvl1pPr>
            <a:lvl2pPr marL="342797" indent="0">
              <a:buNone/>
              <a:defRPr sz="1050"/>
            </a:lvl2pPr>
            <a:lvl3pPr marL="685595" indent="0">
              <a:buNone/>
              <a:defRPr sz="900"/>
            </a:lvl3pPr>
            <a:lvl4pPr marL="1028391"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defRPr/>
            </a:pPr>
            <a:r>
              <a:rPr lang="ru-RU"/>
              <a:t>Образец текста</a:t>
            </a:r>
            <a:endParaRPr/>
          </a:p>
        </p:txBody>
      </p:sp>
      <p:sp>
        <p:nvSpPr>
          <p:cNvPr id="5" name="Date Placeholder 4"/>
          <p:cNvSpPr>
            <a:spLocks noGrp="1"/>
          </p:cNvSpPr>
          <p:nvPr>
            <p:ph type="dt" sz="half" idx="10"/>
          </p:nvPr>
        </p:nvSpPr>
        <p:spPr bwMode="auto"/>
        <p:txBody>
          <a:bodyPr/>
          <a:lstStyle/>
          <a:p>
            <a:pPr>
              <a:defRPr/>
            </a:pPr>
            <a:fld id="{76E86A4C-8E40-4F87-A4F0-01A0687C5742}" type="datetimeFigureOut">
              <a:rPr lang="en-US"/>
              <a:t>9/18/2025</a:t>
            </a:fld>
            <a:endParaRPr lang="en-US"/>
          </a:p>
        </p:txBody>
      </p:sp>
      <p:sp>
        <p:nvSpPr>
          <p:cNvPr id="6" name="Footer Placeholder 5"/>
          <p:cNvSpPr>
            <a:spLocks noGrp="1"/>
          </p:cNvSpPr>
          <p:nvPr>
            <p:ph type="ftr" sz="quarter" idx="11"/>
          </p:nvPr>
        </p:nvSpPr>
        <p:spPr bwMode="auto"/>
        <p:txBody>
          <a:bodyPr/>
          <a:lstStyle/>
          <a:p>
            <a:pPr>
              <a:defRPr/>
            </a:pPr>
            <a:br>
              <a:rPr lang="en-US"/>
            </a:br>
            <a:r>
              <a:rPr lang="en-US"/>
              <a:t>              </a:t>
            </a:r>
          </a:p>
        </p:txBody>
      </p:sp>
      <p:sp>
        <p:nvSpPr>
          <p:cNvPr id="7" name="Slide Number Placeholder 6"/>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Рисунок с подписью">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508001" y="3600450"/>
            <a:ext cx="6447500" cy="425054"/>
          </a:xfrm>
        </p:spPr>
        <p:txBody>
          <a:bodyPr anchor="b">
            <a:normAutofit/>
          </a:bodyPr>
          <a:lstStyle>
            <a:lvl1pPr algn="l">
              <a:defRPr sz="1800" b="0"/>
            </a:lvl1pPr>
          </a:lstStyle>
          <a:p>
            <a:pPr>
              <a:defRPr/>
            </a:pPr>
            <a:r>
              <a:rPr lang="ru-RU"/>
              <a:t>Образец заголовка</a:t>
            </a:r>
            <a:endParaRPr lang="en-US"/>
          </a:p>
        </p:txBody>
      </p:sp>
      <p:sp>
        <p:nvSpPr>
          <p:cNvPr id="3" name="Picture Placeholder 2"/>
          <p:cNvSpPr>
            <a:spLocks noGrp="1" noChangeAspect="1"/>
          </p:cNvSpPr>
          <p:nvPr>
            <p:ph type="pic" idx="1"/>
          </p:nvPr>
        </p:nvSpPr>
        <p:spPr bwMode="auto">
          <a:xfrm>
            <a:off x="508001" y="457200"/>
            <a:ext cx="6447501" cy="2884289"/>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a:defRPr/>
            </a:pPr>
            <a:r>
              <a:rPr lang="ru-RU"/>
              <a:t>Вставка рисунка</a:t>
            </a:r>
            <a:endParaRPr lang="en-US"/>
          </a:p>
        </p:txBody>
      </p:sp>
      <p:sp>
        <p:nvSpPr>
          <p:cNvPr id="4" name="Text Placeholder 3"/>
          <p:cNvSpPr>
            <a:spLocks noGrp="1"/>
          </p:cNvSpPr>
          <p:nvPr>
            <p:ph type="body" sz="half" idx="2"/>
          </p:nvPr>
        </p:nvSpPr>
        <p:spPr bwMode="auto">
          <a:xfrm>
            <a:off x="508001" y="4025504"/>
            <a:ext cx="6447500" cy="505518"/>
          </a:xfrm>
        </p:spPr>
        <p:txBody>
          <a:bodyPr>
            <a:normAutofit/>
          </a:bodyPr>
          <a:lstStyle>
            <a:lvl1pPr marL="0" indent="0">
              <a:buNone/>
              <a:defRPr sz="900"/>
            </a:lvl1pPr>
            <a:lvl2pPr marL="342900" indent="0">
              <a:buNone/>
              <a:defRPr sz="900"/>
            </a:lvl2pPr>
            <a:lvl3pPr marL="685800" indent="0">
              <a:buNone/>
              <a:defRPr sz="750"/>
            </a:lvl3pPr>
            <a:lvl4pPr marL="1028700" indent="0">
              <a:buNone/>
              <a:defRPr sz="700"/>
            </a:lvl4pPr>
            <a:lvl5pPr marL="1371600" indent="0">
              <a:buNone/>
              <a:defRPr sz="700"/>
            </a:lvl5pPr>
            <a:lvl6pPr marL="1714500" indent="0">
              <a:buNone/>
              <a:defRPr sz="700"/>
            </a:lvl6pPr>
            <a:lvl7pPr marL="2057400" indent="0">
              <a:buNone/>
              <a:defRPr sz="700"/>
            </a:lvl7pPr>
            <a:lvl8pPr marL="2400300" indent="0">
              <a:buNone/>
              <a:defRPr sz="700"/>
            </a:lvl8pPr>
            <a:lvl9pPr marL="2743200" indent="0">
              <a:buNone/>
              <a:defRPr sz="700"/>
            </a:lvl9pPr>
          </a:lstStyle>
          <a:p>
            <a:pPr lvl="0">
              <a:defRPr/>
            </a:pPr>
            <a:r>
              <a:rPr lang="ru-RU"/>
              <a:t>Образец текста</a:t>
            </a:r>
            <a:endParaRPr/>
          </a:p>
        </p:txBody>
      </p:sp>
      <p:sp>
        <p:nvSpPr>
          <p:cNvPr id="5" name="Date Placeholder 4"/>
          <p:cNvSpPr>
            <a:spLocks noGrp="1"/>
          </p:cNvSpPr>
          <p:nvPr>
            <p:ph type="dt" sz="half" idx="10"/>
          </p:nvPr>
        </p:nvSpPr>
        <p:spPr bwMode="auto"/>
        <p:txBody>
          <a:bodyPr/>
          <a:lstStyle/>
          <a:p>
            <a:pPr>
              <a:defRPr/>
            </a:pPr>
            <a:fld id="{35E72C73-2D91-4E12-BA25-F0AA0C03599B}" type="datetimeFigureOut">
              <a:rPr lang="en-US"/>
              <a:t>9/18/2025</a:t>
            </a:fld>
            <a:endParaRPr lang="en-US"/>
          </a:p>
        </p:txBody>
      </p:sp>
      <p:sp>
        <p:nvSpPr>
          <p:cNvPr id="6" name="Footer Placeholder 5"/>
          <p:cNvSpPr>
            <a:spLocks noGrp="1"/>
          </p:cNvSpPr>
          <p:nvPr>
            <p:ph type="ftr" sz="quarter" idx="11"/>
          </p:nvPr>
        </p:nvSpPr>
        <p:spPr bwMode="auto"/>
        <p:txBody>
          <a:bodyPr/>
          <a:lstStyle/>
          <a:p>
            <a:pPr>
              <a:defRPr/>
            </a:pPr>
            <a:br>
              <a:rPr lang="en-US"/>
            </a:br>
            <a:r>
              <a:rPr lang="en-US"/>
              <a:t>              </a:t>
            </a:r>
          </a:p>
        </p:txBody>
      </p:sp>
      <p:sp>
        <p:nvSpPr>
          <p:cNvPr id="7" name="Slide Number Placeholder 6"/>
          <p:cNvSpPr>
            <a:spLocks noGrp="1"/>
          </p:cNvSpPr>
          <p:nvPr>
            <p:ph type="sldNum" sz="quarter" idx="12"/>
          </p:nvPr>
        </p:nvSpPr>
        <p:spPr bwMode="auto"/>
        <p:txBody>
          <a:bodyPr/>
          <a:lstStyle/>
          <a:p>
            <a:pPr marL="0" lvl="0" indent="0" algn="r">
              <a:spcBef>
                <a:spcPts val="0"/>
              </a:spcBef>
              <a:spcAft>
                <a:spcPts val="0"/>
              </a:spcAft>
              <a:buNone/>
              <a:defRPr/>
            </a:pPr>
            <a:fld id="{00000000-1234-1234-1234-123412341234}" type="slidenum">
              <a:rPr lang="ru"/>
              <a:t>‹#›</a:t>
            </a:fld>
            <a:endParaRPr lang="ru"/>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DADFE4">
                <a:alpha val="60000"/>
              </a:srgbClr>
            </a:gs>
            <a:gs pos="100000">
              <a:srgbClr val="F3F3F3"/>
            </a:gs>
          </a:gsLst>
          <a:lin ang="5400012" scaled="0"/>
        </a:gradFill>
        <a:effectLst/>
      </p:bgPr>
    </p:bg>
    <p:spTree>
      <p:nvGrpSpPr>
        <p:cNvPr id="1" name=""/>
        <p:cNvGrpSpPr/>
        <p:nvPr/>
      </p:nvGrpSpPr>
      <p:grpSpPr bwMode="auto">
        <a:xfrm>
          <a:off x="0" y="0"/>
          <a:ext cx="0" cy="0"/>
          <a:chOff x="0" y="0"/>
          <a:chExt cx="0" cy="0"/>
        </a:xfrm>
      </p:grpSpPr>
      <p:grpSp>
        <p:nvGrpSpPr>
          <p:cNvPr id="7" name="Group 6"/>
          <p:cNvGrpSpPr/>
          <p:nvPr/>
        </p:nvGrpSpPr>
        <p:grpSpPr bwMode="auto">
          <a:xfrm>
            <a:off x="0" y="-6350"/>
            <a:ext cx="9144000" cy="5149850"/>
            <a:chOff x="0" y="-8467"/>
            <a:chExt cx="12192000" cy="6866466"/>
          </a:xfrm>
        </p:grpSpPr>
        <p:cxnSp>
          <p:nvCxnSpPr>
            <p:cNvPr id="20" name="Straight Connector 19"/>
            <p:cNvCxnSpPr>
              <a:cxnSpLocks/>
            </p:cNvCxnSpPr>
            <p:nvPr/>
          </p:nvCxnSpPr>
          <p:spPr bwMode="auto">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cxnSpLocks/>
            </p:cNvCxnSpPr>
            <p:nvPr/>
          </p:nvCxnSpPr>
          <p:spPr bwMode="auto">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bwMode="auto">
            <a:xfrm>
              <a:off x="9181476" y="-8467"/>
              <a:ext cx="3007349" cy="6866466"/>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bwMode="auto">
            <a:xfrm>
              <a:off x="9603442" y="-8467"/>
              <a:ext cx="2588558" cy="6866466"/>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bwMode="auto">
            <a:xfrm>
              <a:off x="8932333" y="3048000"/>
              <a:ext cx="3259666"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bwMode="auto">
            <a:xfrm>
              <a:off x="9334500" y="-8467"/>
              <a:ext cx="2854326" cy="6866466"/>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bwMode="auto">
            <a:xfrm>
              <a:off x="10898730" y="-8467"/>
              <a:ext cx="1290094" cy="6866466"/>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bwMode="auto">
            <a:xfrm>
              <a:off x="10938999" y="-8467"/>
              <a:ext cx="1249825" cy="6866466"/>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bwMode="auto">
            <a:xfrm>
              <a:off x="10371666" y="3589867"/>
              <a:ext cx="1817158"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bwMode="auto">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bwMode="auto">
          <a:xfrm>
            <a:off x="508001" y="457200"/>
            <a:ext cx="6447501" cy="990600"/>
          </a:xfrm>
          <a:prstGeom prst="rect">
            <a:avLst/>
          </a:prstGeom>
        </p:spPr>
        <p:txBody>
          <a:bodyPr vert="horz" lIns="91440" tIns="45720" rIns="91440" bIns="45720" rtlCol="0" anchor="t">
            <a:normAutofit/>
          </a:bodyPr>
          <a:lstStyle/>
          <a:p>
            <a:pPr>
              <a:defRPr/>
            </a:pPr>
            <a:r>
              <a:rPr lang="ru-RU"/>
              <a:t>Образец заголовка</a:t>
            </a:r>
            <a:endParaRPr lang="en-US"/>
          </a:p>
        </p:txBody>
      </p:sp>
      <p:sp>
        <p:nvSpPr>
          <p:cNvPr id="3" name="Text Placeholder 2"/>
          <p:cNvSpPr>
            <a:spLocks noGrp="1"/>
          </p:cNvSpPr>
          <p:nvPr>
            <p:ph type="body" idx="1"/>
          </p:nvPr>
        </p:nvSpPr>
        <p:spPr bwMode="auto">
          <a:xfrm>
            <a:off x="508001" y="1620442"/>
            <a:ext cx="6447501" cy="2910580"/>
          </a:xfrm>
          <a:prstGeom prst="rect">
            <a:avLst/>
          </a:prstGeom>
        </p:spPr>
        <p:txBody>
          <a:bodyPr vert="horz" lIns="91440" tIns="45720" rIns="91440" bIns="45720" rtlCol="0">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lang="en-US"/>
          </a:p>
        </p:txBody>
      </p:sp>
      <p:sp>
        <p:nvSpPr>
          <p:cNvPr id="4" name="Date Placeholder 3"/>
          <p:cNvSpPr>
            <a:spLocks noGrp="1"/>
          </p:cNvSpPr>
          <p:nvPr>
            <p:ph type="dt" sz="half" idx="2"/>
          </p:nvPr>
        </p:nvSpPr>
        <p:spPr bwMode="auto">
          <a:xfrm>
            <a:off x="5403850" y="4531022"/>
            <a:ext cx="683954" cy="273844"/>
          </a:xfrm>
          <a:prstGeom prst="rect">
            <a:avLst/>
          </a:prstGeom>
        </p:spPr>
        <p:txBody>
          <a:bodyPr vert="horz" lIns="91440" tIns="45720" rIns="91440" bIns="45720" rtlCol="0" anchor="ctr"/>
          <a:lstStyle>
            <a:lvl1pPr algn="r">
              <a:defRPr sz="700">
                <a:solidFill>
                  <a:schemeClr val="tx1">
                    <a:tint val="75000"/>
                  </a:schemeClr>
                </a:solidFill>
              </a:defRPr>
            </a:lvl1pPr>
          </a:lstStyle>
          <a:p>
            <a:pPr>
              <a:defRPr/>
            </a:pPr>
            <a:fld id="{2BE451C3-0FF4-47C4-B829-773ADF60F88C}" type="datetimeFigureOut">
              <a:rPr lang="en-US"/>
              <a:t>9/18/2025</a:t>
            </a:fld>
            <a:endParaRPr lang="en-US"/>
          </a:p>
        </p:txBody>
      </p:sp>
      <p:sp>
        <p:nvSpPr>
          <p:cNvPr id="5" name="Footer Placeholder 4"/>
          <p:cNvSpPr>
            <a:spLocks noGrp="1"/>
          </p:cNvSpPr>
          <p:nvPr>
            <p:ph type="ftr" sz="quarter" idx="3"/>
          </p:nvPr>
        </p:nvSpPr>
        <p:spPr bwMode="auto">
          <a:xfrm>
            <a:off x="508001" y="4531022"/>
            <a:ext cx="4723209" cy="273844"/>
          </a:xfrm>
          <a:prstGeom prst="rect">
            <a:avLst/>
          </a:prstGeom>
        </p:spPr>
        <p:txBody>
          <a:bodyPr vert="horz" lIns="91440" tIns="45720" rIns="91440" bIns="45720" rtlCol="0" anchor="ctr"/>
          <a:lstStyle>
            <a:lvl1pPr algn="l">
              <a:defRPr sz="700">
                <a:solidFill>
                  <a:schemeClr val="tx1">
                    <a:tint val="75000"/>
                  </a:schemeClr>
                </a:solidFill>
              </a:defRPr>
            </a:lvl1pPr>
          </a:lstStyle>
          <a:p>
            <a:pPr>
              <a:defRPr/>
            </a:pPr>
            <a:br>
              <a:rPr lang="en-US"/>
            </a:br>
            <a:r>
              <a:rPr lang="en-US"/>
              <a:t>              </a:t>
            </a:r>
          </a:p>
        </p:txBody>
      </p:sp>
      <p:sp>
        <p:nvSpPr>
          <p:cNvPr id="6" name="Slide Number Placeholder 5"/>
          <p:cNvSpPr>
            <a:spLocks noGrp="1"/>
          </p:cNvSpPr>
          <p:nvPr>
            <p:ph type="sldNum" sz="quarter" idx="4"/>
          </p:nvPr>
        </p:nvSpPr>
        <p:spPr bwMode="auto">
          <a:xfrm>
            <a:off x="6442998" y="4531022"/>
            <a:ext cx="512504" cy="273844"/>
          </a:xfrm>
          <a:prstGeom prst="rect">
            <a:avLst/>
          </a:prstGeom>
        </p:spPr>
        <p:txBody>
          <a:bodyPr vert="horz" lIns="91440" tIns="45720" rIns="91440" bIns="45720" rtlCol="0" anchor="ctr"/>
          <a:lstStyle>
            <a:lvl1pPr algn="r">
              <a:defRPr sz="700">
                <a:solidFill>
                  <a:schemeClr val="accent1"/>
                </a:solidFill>
              </a:defRPr>
            </a:lvl1pPr>
          </a:lstStyle>
          <a:p>
            <a:pPr marL="0" lvl="0" indent="0" algn="r">
              <a:spcBef>
                <a:spcPts val="0"/>
              </a:spcBef>
              <a:spcAft>
                <a:spcPts val="0"/>
              </a:spcAft>
              <a:buNone/>
              <a:defRPr/>
            </a:pPr>
            <a:fld id="{00000000-1234-1234-1234-123412341234}" type="slidenum">
              <a:rPr lang="ru"/>
              <a:t>‹#›</a:t>
            </a:fld>
            <a:endParaRPr lang="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l" defTabSz="342900">
        <a:spcBef>
          <a:spcPts val="0"/>
        </a:spcBef>
        <a:buNone/>
        <a:defRPr sz="270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p:titleStyle>
    <p:bodyStyle>
      <a:lvl1pPr marL="257175" indent="-257175" algn="l" defTabSz="342900">
        <a:spcBef>
          <a:spcPts val="750"/>
        </a:spcBef>
        <a:spcAft>
          <a:spcPts val="0"/>
        </a:spcAft>
        <a:buClr>
          <a:schemeClr val="accent1"/>
        </a:buClr>
        <a:buSzPct val="80000"/>
        <a:buFont typeface="Oswald"/>
        <a:buChar char=""/>
        <a:defRPr sz="1350">
          <a:solidFill>
            <a:schemeClr val="tx1">
              <a:lumMod val="75000"/>
              <a:lumOff val="25000"/>
            </a:schemeClr>
          </a:solidFill>
          <a:latin typeface="+mn-lt"/>
          <a:ea typeface="+mn-ea"/>
          <a:cs typeface="+mn-cs"/>
        </a:defRPr>
      </a:lvl1pPr>
      <a:lvl2pPr marL="557213" indent="-214313" algn="l" defTabSz="342900">
        <a:spcBef>
          <a:spcPts val="750"/>
        </a:spcBef>
        <a:spcAft>
          <a:spcPts val="0"/>
        </a:spcAft>
        <a:buClr>
          <a:schemeClr val="accent1"/>
        </a:buClr>
        <a:buSzPct val="80000"/>
        <a:buFont typeface="Oswald"/>
        <a:buChar char=""/>
        <a:defRPr sz="1200">
          <a:solidFill>
            <a:schemeClr val="tx1">
              <a:lumMod val="75000"/>
              <a:lumOff val="25000"/>
            </a:schemeClr>
          </a:solidFill>
          <a:latin typeface="+mn-lt"/>
          <a:ea typeface="+mn-ea"/>
          <a:cs typeface="+mn-cs"/>
        </a:defRPr>
      </a:lvl2pPr>
      <a:lvl3pPr marL="857250" indent="-171450" algn="l" defTabSz="342900">
        <a:spcBef>
          <a:spcPts val="750"/>
        </a:spcBef>
        <a:spcAft>
          <a:spcPts val="0"/>
        </a:spcAft>
        <a:buClr>
          <a:schemeClr val="accent1"/>
        </a:buClr>
        <a:buSzPct val="80000"/>
        <a:buFont typeface="Oswald"/>
        <a:buChar char=""/>
        <a:defRPr sz="1050">
          <a:solidFill>
            <a:schemeClr val="tx1">
              <a:lumMod val="75000"/>
              <a:lumOff val="25000"/>
            </a:schemeClr>
          </a:solidFill>
          <a:latin typeface="+mn-lt"/>
          <a:ea typeface="+mn-ea"/>
          <a:cs typeface="+mn-cs"/>
        </a:defRPr>
      </a:lvl3pPr>
      <a:lvl4pPr marL="12001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4pPr>
      <a:lvl5pPr marL="15430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5pPr>
      <a:lvl6pPr marL="18859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6pPr>
      <a:lvl7pPr marL="22288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7pPr>
      <a:lvl8pPr marL="25717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8pPr>
      <a:lvl9pPr marL="2914650" indent="-171450" algn="l" defTabSz="342900">
        <a:spcBef>
          <a:spcPts val="750"/>
        </a:spcBef>
        <a:spcAft>
          <a:spcPts val="0"/>
        </a:spcAft>
        <a:buClr>
          <a:schemeClr val="accent1"/>
        </a:buClr>
        <a:buSzPct val="80000"/>
        <a:buFont typeface="Oswald"/>
        <a:buChar char=""/>
        <a:defRPr sz="900">
          <a:solidFill>
            <a:schemeClr val="tx1">
              <a:lumMod val="75000"/>
              <a:lumOff val="25000"/>
            </a:schemeClr>
          </a:solidFill>
          <a:latin typeface="+mn-lt"/>
          <a:ea typeface="+mn-ea"/>
          <a:cs typeface="+mn-cs"/>
        </a:defRPr>
      </a:lvl9pPr>
    </p:bodyStyle>
    <p:otherStyle>
      <a:defPPr>
        <a:defRPr lang="en-US"/>
      </a:defPPr>
      <a:lvl1pPr marL="0" algn="l" defTabSz="342900">
        <a:defRPr sz="1350">
          <a:solidFill>
            <a:schemeClr val="tx1"/>
          </a:solidFill>
          <a:latin typeface="+mn-lt"/>
          <a:ea typeface="+mn-ea"/>
          <a:cs typeface="+mn-cs"/>
        </a:defRPr>
      </a:lvl1pPr>
      <a:lvl2pPr marL="342900" algn="l" defTabSz="342900">
        <a:defRPr sz="1350">
          <a:solidFill>
            <a:schemeClr val="tx1"/>
          </a:solidFill>
          <a:latin typeface="+mn-lt"/>
          <a:ea typeface="+mn-ea"/>
          <a:cs typeface="+mn-cs"/>
        </a:defRPr>
      </a:lvl2pPr>
      <a:lvl3pPr marL="685800" algn="l" defTabSz="342900">
        <a:defRPr sz="1350">
          <a:solidFill>
            <a:schemeClr val="tx1"/>
          </a:solidFill>
          <a:latin typeface="+mn-lt"/>
          <a:ea typeface="+mn-ea"/>
          <a:cs typeface="+mn-cs"/>
        </a:defRPr>
      </a:lvl3pPr>
      <a:lvl4pPr marL="1028700" algn="l" defTabSz="342900">
        <a:defRPr sz="1350">
          <a:solidFill>
            <a:schemeClr val="tx1"/>
          </a:solidFill>
          <a:latin typeface="+mn-lt"/>
          <a:ea typeface="+mn-ea"/>
          <a:cs typeface="+mn-cs"/>
        </a:defRPr>
      </a:lvl4pPr>
      <a:lvl5pPr marL="1371600" algn="l" defTabSz="342900">
        <a:defRPr sz="1350">
          <a:solidFill>
            <a:schemeClr val="tx1"/>
          </a:solidFill>
          <a:latin typeface="+mn-lt"/>
          <a:ea typeface="+mn-ea"/>
          <a:cs typeface="+mn-cs"/>
        </a:defRPr>
      </a:lvl5pPr>
      <a:lvl6pPr marL="1714500" algn="l" defTabSz="342900">
        <a:defRPr sz="1350">
          <a:solidFill>
            <a:schemeClr val="tx1"/>
          </a:solidFill>
          <a:latin typeface="+mn-lt"/>
          <a:ea typeface="+mn-ea"/>
          <a:cs typeface="+mn-cs"/>
        </a:defRPr>
      </a:lvl6pPr>
      <a:lvl7pPr marL="2057400" algn="l" defTabSz="342900">
        <a:defRPr sz="1350">
          <a:solidFill>
            <a:schemeClr val="tx1"/>
          </a:solidFill>
          <a:latin typeface="+mn-lt"/>
          <a:ea typeface="+mn-ea"/>
          <a:cs typeface="+mn-cs"/>
        </a:defRPr>
      </a:lvl7pPr>
      <a:lvl8pPr marL="2400300" algn="l" defTabSz="342900">
        <a:defRPr sz="1350">
          <a:solidFill>
            <a:schemeClr val="tx1"/>
          </a:solidFill>
          <a:latin typeface="+mn-lt"/>
          <a:ea typeface="+mn-ea"/>
          <a:cs typeface="+mn-cs"/>
        </a:defRPr>
      </a:lvl8pPr>
      <a:lvl9pPr marL="2743200" algn="l" defTabSz="3429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gradFill>
          <a:gsLst>
            <a:gs pos="0">
              <a:srgbClr val="DADFE4">
                <a:alpha val="60000"/>
              </a:srgbClr>
            </a:gs>
            <a:gs pos="100000">
              <a:srgbClr val="F3F3F3"/>
            </a:gs>
          </a:gsLst>
          <a:lin ang="5400012" scaled="0"/>
        </a:gradFill>
        <a:effectLst/>
      </p:bgPr>
    </p:bg>
    <p:spTree>
      <p:nvGrpSpPr>
        <p:cNvPr id="1" name=""/>
        <p:cNvGrpSpPr/>
        <p:nvPr/>
      </p:nvGrpSpPr>
      <p:grpSpPr bwMode="auto">
        <a:xfrm>
          <a:off x="0" y="0"/>
          <a:ext cx="0" cy="0"/>
          <a:chOff x="0" y="0"/>
          <a:chExt cx="0" cy="0"/>
        </a:xfrm>
      </p:grpSpPr>
      <p:sp>
        <p:nvSpPr>
          <p:cNvPr id="92" name="Google Shape;92;p14"/>
          <p:cNvSpPr txBox="1">
            <a:spLocks noGrp="1"/>
          </p:cNvSpPr>
          <p:nvPr>
            <p:ph type="ctrTitle"/>
          </p:nvPr>
        </p:nvSpPr>
        <p:spPr bwMode="auto">
          <a:xfrm>
            <a:off x="460600" y="527050"/>
            <a:ext cx="8452200" cy="707700"/>
          </a:xfrm>
          <a:prstGeom prst="rect">
            <a:avLst/>
          </a:prstGeom>
          <a:noFill/>
          <a:ln>
            <a:noFill/>
          </a:ln>
        </p:spPr>
        <p:txBody>
          <a:bodyPr spcFirstLastPara="1" wrap="square" lIns="68575" tIns="34275" rIns="68575" bIns="34275" anchor="ctr" anchorCtr="0">
            <a:noAutofit/>
          </a:bodyPr>
          <a:lstStyle/>
          <a:p>
            <a:pPr lvl="0" algn="ctr">
              <a:spcBef>
                <a:spcPts val="0"/>
              </a:spcBef>
              <a:buClr>
                <a:srgbClr val="000000"/>
              </a:buClr>
              <a:defRPr/>
            </a:pPr>
            <a:r>
              <a:rPr lang="ru-RU" sz="2000" dirty="0">
                <a:solidFill>
                  <a:schemeClr val="accent2">
                    <a:lumMod val="50000"/>
                  </a:schemeClr>
                </a:solidFill>
                <a:latin typeface="Oswald"/>
                <a:ea typeface="Oswald"/>
                <a:cs typeface="Oswald"/>
              </a:rPr>
              <a:t>Государственная информационная система «Единая централизованная цифровая платформа в социальной сфере» </a:t>
            </a:r>
            <a:r>
              <a:rPr lang="ru" sz="2000" b="0" dirty="0">
                <a:solidFill>
                  <a:schemeClr val="accent2">
                    <a:lumMod val="50000"/>
                  </a:schemeClr>
                </a:solidFill>
                <a:latin typeface="Oswald"/>
                <a:ea typeface="Oswald"/>
                <a:cs typeface="Oswald"/>
              </a:rPr>
              <a:t>(</a:t>
            </a:r>
            <a:r>
              <a:rPr lang="ru-RU" sz="2000" dirty="0">
                <a:solidFill>
                  <a:schemeClr val="accent2">
                    <a:lumMod val="50000"/>
                  </a:schemeClr>
                </a:solidFill>
                <a:latin typeface="Oswald"/>
                <a:ea typeface="Oswald"/>
                <a:cs typeface="Oswald"/>
              </a:rPr>
              <a:t>ГИС ЕЦЦП в социальной сфере</a:t>
            </a:r>
            <a:r>
              <a:rPr lang="ru" sz="2000" b="0">
                <a:solidFill>
                  <a:schemeClr val="accent2">
                    <a:lumMod val="50000"/>
                  </a:schemeClr>
                </a:solidFill>
                <a:latin typeface="Oswald"/>
                <a:ea typeface="Oswald"/>
                <a:cs typeface="Oswald"/>
              </a:rPr>
              <a:t>)</a:t>
            </a:r>
            <a:endParaRPr sz="2400">
              <a:solidFill>
                <a:schemeClr val="accent2">
                  <a:lumMod val="50000"/>
                </a:schemeClr>
              </a:solidFill>
              <a:latin typeface="Oswald"/>
              <a:ea typeface="Oswald"/>
              <a:cs typeface="Oswald"/>
            </a:endParaRPr>
          </a:p>
        </p:txBody>
      </p:sp>
      <p:sp>
        <p:nvSpPr>
          <p:cNvPr id="93" name="Google Shape;93;p14"/>
          <p:cNvSpPr/>
          <p:nvPr/>
        </p:nvSpPr>
        <p:spPr bwMode="auto">
          <a:xfrm>
            <a:off x="590234" y="1549267"/>
            <a:ext cx="7843516" cy="2084643"/>
          </a:xfrm>
          <a:prstGeom prst="rect">
            <a:avLst/>
          </a:prstGeom>
          <a:noFill/>
          <a:ln>
            <a:noFill/>
          </a:ln>
        </p:spPr>
        <p:txBody>
          <a:bodyPr spcFirstLastPara="1" wrap="square" lIns="68575" tIns="34275" rIns="68575" bIns="34275" anchor="ctr" anchorCtr="0">
            <a:noAutofit/>
          </a:bodyPr>
          <a:lstStyle/>
          <a:p>
            <a:pPr algn="ctr">
              <a:defRPr/>
            </a:pPr>
            <a:r>
              <a:rPr lang="ru-RU" sz="1200" dirty="0">
                <a:solidFill>
                  <a:srgbClr val="434343"/>
                </a:solidFill>
                <a:latin typeface="Oswald"/>
                <a:ea typeface="Oswald"/>
                <a:cs typeface="Oswald"/>
              </a:rPr>
              <a:t>Информационный стандарт для организации просветительской работы с участниками образовательных отношений</a:t>
            </a:r>
            <a:endParaRPr dirty="0"/>
          </a:p>
          <a:p>
            <a:pPr algn="ctr">
              <a:defRPr/>
            </a:pPr>
            <a:endParaRPr lang="ru-RU" sz="2000" dirty="0">
              <a:solidFill>
                <a:srgbClr val="434343"/>
              </a:solidFill>
              <a:latin typeface="Oswald"/>
              <a:ea typeface="Oswald"/>
              <a:cs typeface="Oswald"/>
            </a:endParaRPr>
          </a:p>
          <a:p>
            <a:pPr marL="0" marR="0" lvl="0" indent="0" algn="ctr">
              <a:spcBef>
                <a:spcPts val="0"/>
              </a:spcBef>
              <a:spcAft>
                <a:spcPts val="0"/>
              </a:spcAft>
              <a:buNone/>
              <a:defRPr/>
            </a:pPr>
            <a:r>
              <a:rPr lang="ru" sz="2000" dirty="0">
                <a:latin typeface="Oswald"/>
                <a:ea typeface="Oswald"/>
                <a:cs typeface="Oswald"/>
              </a:rPr>
              <a:t>О</a:t>
            </a:r>
            <a:r>
              <a:rPr lang="ru" sz="2000" i="0" u="none" strike="noStrike" cap="none" dirty="0">
                <a:latin typeface="Oswald"/>
                <a:ea typeface="Oswald"/>
                <a:cs typeface="Oswald"/>
              </a:rPr>
              <a:t>снования, </a:t>
            </a:r>
            <a:r>
              <a:rPr lang="ru" sz="2000" dirty="0">
                <a:latin typeface="Oswald"/>
                <a:ea typeface="Oswald"/>
                <a:cs typeface="Oswald"/>
              </a:rPr>
              <a:t>порядок и </a:t>
            </a:r>
            <a:r>
              <a:rPr lang="ru" sz="2000" i="0" u="none" strike="noStrike" cap="none" dirty="0">
                <a:latin typeface="Oswald"/>
                <a:ea typeface="Oswald"/>
                <a:cs typeface="Oswald"/>
              </a:rPr>
              <a:t>форм</a:t>
            </a:r>
            <a:r>
              <a:rPr lang="ru" sz="2000" dirty="0">
                <a:latin typeface="Oswald"/>
                <a:ea typeface="Oswald"/>
                <a:cs typeface="Oswald"/>
              </a:rPr>
              <a:t>ы</a:t>
            </a:r>
            <a:r>
              <a:rPr lang="ru" sz="2000" i="0" u="none" strike="noStrike" cap="none" dirty="0">
                <a:latin typeface="Oswald"/>
                <a:ea typeface="Oswald"/>
                <a:cs typeface="Oswald"/>
              </a:rPr>
              <a:t> предоставления мер социальной защиты (поддержки) </a:t>
            </a:r>
            <a:r>
              <a:rPr lang="ru" sz="2000" dirty="0">
                <a:latin typeface="Oswald"/>
                <a:ea typeface="Oswald"/>
                <a:cs typeface="Oswald"/>
              </a:rPr>
              <a:t>в </a:t>
            </a:r>
            <a:r>
              <a:rPr lang="ru" sz="2000" i="0" u="none" strike="noStrike" cap="none" dirty="0">
                <a:latin typeface="Oswald"/>
                <a:ea typeface="Oswald"/>
                <a:cs typeface="Oswald"/>
              </a:rPr>
              <a:t>организациях сферы образования Свердловской области</a:t>
            </a:r>
            <a:endParaRPr sz="2000" i="0" u="none" strike="noStrike" cap="none" dirty="0">
              <a:latin typeface="Oswald"/>
              <a:ea typeface="Oswald"/>
              <a:cs typeface="Oswald"/>
            </a:endParaRPr>
          </a:p>
          <a:p>
            <a:pPr lvl="0" algn="ctr">
              <a:defRPr/>
            </a:pPr>
            <a:r>
              <a:rPr lang="ru" sz="2000" dirty="0">
                <a:latin typeface="Oswald"/>
                <a:ea typeface="Oswald"/>
                <a:cs typeface="Oswald"/>
              </a:rPr>
              <a:t>в</a:t>
            </a:r>
            <a:r>
              <a:rPr lang="ru-RU" sz="2000" dirty="0">
                <a:latin typeface="Oswald"/>
                <a:ea typeface="Oswald"/>
                <a:cs typeface="Oswald"/>
              </a:rPr>
              <a:t> 2025/2026 учебном году</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49" name="Google Shape;149;p22"/>
          <p:cNvSpPr txBox="1"/>
          <p:nvPr/>
        </p:nvSpPr>
        <p:spPr bwMode="auto">
          <a:xfrm>
            <a:off x="844900" y="103442"/>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0475</a:t>
            </a:r>
            <a:endParaRPr sz="1500" b="1">
              <a:latin typeface="Oswald"/>
              <a:ea typeface="Oswald"/>
              <a:cs typeface="Oswald"/>
            </a:endParaRPr>
          </a:p>
        </p:txBody>
      </p:sp>
      <p:graphicFrame>
        <p:nvGraphicFramePr>
          <p:cNvPr id="150" name="Google Shape;150;p22"/>
          <p:cNvGraphicFramePr>
            <a:graphicFrameLocks/>
          </p:cNvGraphicFramePr>
          <p:nvPr/>
        </p:nvGraphicFramePr>
        <p:xfrm>
          <a:off x="323528" y="987574"/>
          <a:ext cx="8494225" cy="3768340"/>
        </p:xfrm>
        <a:graphic>
          <a:graphicData uri="http://schemas.openxmlformats.org/drawingml/2006/table">
            <a:tbl>
              <a:tblPr>
                <a:tableStyleId>{BF4A3D39-4975-46BA-BE83-8B02B6239DEE}</a:tableStyleId>
              </a:tblPr>
              <a:tblGrid>
                <a:gridCol w="4895183">
                  <a:extLst>
                    <a:ext uri="{9D8B030D-6E8A-4147-A177-3AD203B41FA5}">
                      <a16:colId xmlns:a16="http://schemas.microsoft.com/office/drawing/2014/main" val="20000"/>
                    </a:ext>
                  </a:extLst>
                </a:gridCol>
                <a:gridCol w="3599041">
                  <a:extLst>
                    <a:ext uri="{9D8B030D-6E8A-4147-A177-3AD203B41FA5}">
                      <a16:colId xmlns:a16="http://schemas.microsoft.com/office/drawing/2014/main" val="20001"/>
                    </a:ext>
                  </a:extLst>
                </a:gridCol>
              </a:tblGrid>
              <a:tr h="269300">
                <a:tc>
                  <a:txBody>
                    <a:bodyPr/>
                    <a:lstStyle/>
                    <a:p>
                      <a:pPr marL="0" lvl="0" indent="0" algn="ctr">
                        <a:spcBef>
                          <a:spcPts val="0"/>
                        </a:spcBef>
                        <a:spcAft>
                          <a:spcPts val="0"/>
                        </a:spcAft>
                        <a:buNone/>
                        <a:defRPr/>
                      </a:pPr>
                      <a:r>
                        <a:rPr lang="ru-RU" sz="1100" b="1">
                          <a:latin typeface="Oswald"/>
                          <a:ea typeface="Oswald"/>
                          <a:cs typeface="Oswald"/>
                        </a:rPr>
                        <a:t>Категория получателей </a:t>
                      </a:r>
                    </a:p>
                    <a:p>
                      <a:pPr marL="0" lvl="0" indent="0" algn="ctr">
                        <a:spcBef>
                          <a:spcPts val="0"/>
                        </a:spcBef>
                        <a:spcAft>
                          <a:spcPts val="0"/>
                        </a:spcAft>
                        <a:buNone/>
                        <a:defRPr/>
                      </a:pPr>
                      <a:r>
                        <a:rPr lang="ru-RU" sz="1100" b="1">
                          <a:latin typeface="Oswald"/>
                          <a:ea typeface="Oswald"/>
                          <a:cs typeface="Oswald"/>
                        </a:rPr>
                        <a:t>(в соответствии с НПА Свердловской области)</a:t>
                      </a:r>
                      <a:endParaRPr sz="11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100" b="1">
                          <a:latin typeface="Oswald"/>
                          <a:ea typeface="Oswald"/>
                          <a:cs typeface="Oswald"/>
                        </a:rPr>
                        <a:t>Порядок получения</a:t>
                      </a:r>
                      <a:endParaRPr sz="11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709425">
                <a:tc>
                  <a:txBody>
                    <a:bodyPr/>
                    <a:lstStyle/>
                    <a:p>
                      <a:pPr marL="179999" marR="0" lvl="0" indent="-162599" algn="l" defTabSz="342900">
                        <a:lnSpc>
                          <a:spcPct val="100000"/>
                        </a:lnSpc>
                        <a:spcBef>
                          <a:spcPts val="0"/>
                        </a:spcBef>
                        <a:spcAft>
                          <a:spcPts val="0"/>
                        </a:spcAft>
                        <a:buClrTx/>
                        <a:buSzPts val="1200"/>
                        <a:buFont typeface="Oswald"/>
                        <a:buChar char="●"/>
                        <a:defRPr/>
                      </a:pPr>
                      <a:r>
                        <a:rPr lang="ru-RU" sz="1100">
                          <a:solidFill>
                            <a:schemeClr val="tx1"/>
                          </a:solidFill>
                          <a:latin typeface="Oswald"/>
                          <a:ea typeface="Oswald"/>
                          <a:cs typeface="Oswald"/>
                        </a:rPr>
                        <a:t>Лица, потерявшие в период их обучения обоих родителей или единственного родителя (за исключением лиц, продолжающих обучение по очной форме по указанным образовательным программам за счет средств областного бюджета или бюджетов муниципальных образований, расположенных на территории Свердловской области) – выпускники специальных учебно-воспитательных учреждений открытого и закрытого типов, в которых они обучались и воспитывались за счет средств областного бюджета, выпускники организаций, осуществляющих образовательную деятельность, обучавшиеся по очной форме обучения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100">
                        <a:solidFill>
                          <a:schemeClr val="tx1"/>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100">
                          <a:latin typeface="Oswald"/>
                          <a:ea typeface="Oswald"/>
                          <a:cs typeface="Oswald"/>
                        </a:rPr>
                        <a:t>Подача заявления руководителю образовательной организации</a:t>
                      </a:r>
                      <a:endParaRPr sz="1100">
                        <a:solidFill>
                          <a:srgbClr val="FF0000"/>
                        </a:solidFill>
                        <a:latin typeface="Oswald"/>
                        <a:ea typeface="Oswald"/>
                        <a:cs typeface="Oswald"/>
                      </a:endParaRPr>
                    </a:p>
                    <a:p>
                      <a:pPr marL="179999" lvl="0" indent="-161925" algn="l">
                        <a:spcBef>
                          <a:spcPts val="0"/>
                        </a:spcBef>
                        <a:spcAft>
                          <a:spcPts val="0"/>
                        </a:spcAft>
                        <a:buSzPts val="1200"/>
                        <a:buFont typeface="Oswald"/>
                        <a:buChar char="●"/>
                        <a:defRPr/>
                      </a:pPr>
                      <a:r>
                        <a:rPr lang="ru" sz="1100">
                          <a:latin typeface="Oswald"/>
                          <a:ea typeface="Oswald"/>
                          <a:cs typeface="Oswald"/>
                        </a:rPr>
                        <a:t>Свидетельство о смерти обоих родителей или единственного родителя</a:t>
                      </a:r>
                      <a:endParaRPr sz="1100">
                        <a:latin typeface="Oswald"/>
                        <a:ea typeface="Oswald"/>
                        <a:cs typeface="Oswald"/>
                      </a:endParaRPr>
                    </a:p>
                  </a:txBody>
                  <a:tcPr marL="91425" marR="91425" marT="91425" marB="91425"/>
                </a:tc>
                <a:extLst>
                  <a:ext uri="{0D108BD9-81ED-4DB2-BD59-A6C34878D82A}">
                    <a16:rowId xmlns:a16="http://schemas.microsoft.com/office/drawing/2014/main" val="10001"/>
                  </a:ext>
                </a:extLst>
              </a:tr>
              <a:tr h="236475">
                <a:tc>
                  <a:txBody>
                    <a:bodyPr/>
                    <a:lstStyle/>
                    <a:p>
                      <a:pPr marL="179999" lvl="0" indent="-162599" algn="l">
                        <a:spcBef>
                          <a:spcPts val="0"/>
                        </a:spcBef>
                        <a:spcAft>
                          <a:spcPts val="0"/>
                        </a:spcAft>
                        <a:buSzPts val="1200"/>
                        <a:buFont typeface="Oswald"/>
                        <a:buChar char="●"/>
                        <a:defRPr/>
                      </a:pPr>
                      <a:r>
                        <a:rPr lang="ru" sz="1100">
                          <a:latin typeface="Oswald"/>
                          <a:ea typeface="Oswald"/>
                          <a:cs typeface="Oswald"/>
                        </a:rPr>
                        <a:t>Дети-сироты</a:t>
                      </a:r>
                      <a:endParaRPr sz="1100">
                        <a:latin typeface="Oswald"/>
                        <a:ea typeface="Oswald"/>
                        <a:cs typeface="Oswald"/>
                      </a:endParaRPr>
                    </a:p>
                  </a:txBody>
                  <a:tcPr marL="91425" marR="91425" marT="91425" marB="91425"/>
                </a:tc>
                <a:tc rowSpan="3">
                  <a:txBody>
                    <a:bodyPr/>
                    <a:lstStyle/>
                    <a:p>
                      <a:pPr marL="89999" lvl="0" indent="-166199" algn="l">
                        <a:spcBef>
                          <a:spcPts val="0"/>
                        </a:spcBef>
                        <a:spcAft>
                          <a:spcPts val="0"/>
                        </a:spcAft>
                        <a:buSzPts val="1200"/>
                        <a:buFont typeface="Oswald"/>
                        <a:buChar char="●"/>
                        <a:defRPr/>
                      </a:pPr>
                      <a:r>
                        <a:rPr lang="ru" sz="1100">
                          <a:latin typeface="Oswald"/>
                          <a:ea typeface="Oswald"/>
                          <a:cs typeface="Oswald"/>
                        </a:rPr>
                        <a:t>Подача заявления руководителю образовательной организации</a:t>
                      </a:r>
                      <a:endParaRPr sz="1100">
                        <a:latin typeface="Oswald"/>
                        <a:ea typeface="Oswald"/>
                        <a:cs typeface="Oswald"/>
                      </a:endParaRPr>
                    </a:p>
                    <a:p>
                      <a:pPr marL="89999" lvl="0" indent="-166199" algn="l">
                        <a:spcBef>
                          <a:spcPts val="0"/>
                        </a:spcBef>
                        <a:spcAft>
                          <a:spcPts val="0"/>
                        </a:spcAft>
                        <a:buSzPts val="1200"/>
                        <a:buFont typeface="Oswald"/>
                        <a:buChar char="●"/>
                        <a:defRPr/>
                      </a:pPr>
                      <a:r>
                        <a:rPr lang="ru" sz="11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100">
                        <a:latin typeface="Oswald"/>
                        <a:ea typeface="Oswald"/>
                        <a:cs typeface="Oswald"/>
                      </a:endParaRPr>
                    </a:p>
                  </a:txBody>
                  <a:tcPr marL="180000" marR="91425" marT="91425" marB="91425"/>
                </a:tc>
                <a:extLst>
                  <a:ext uri="{0D108BD9-81ED-4DB2-BD59-A6C34878D82A}">
                    <a16:rowId xmlns:a16="http://schemas.microsoft.com/office/drawing/2014/main" val="10002"/>
                  </a:ext>
                </a:extLst>
              </a:tr>
              <a:tr h="236475">
                <a:tc>
                  <a:txBody>
                    <a:bodyPr/>
                    <a:lstStyle/>
                    <a:p>
                      <a:pPr marL="179999" lvl="0" indent="-162599" algn="l">
                        <a:spcBef>
                          <a:spcPts val="0"/>
                        </a:spcBef>
                        <a:spcAft>
                          <a:spcPts val="0"/>
                        </a:spcAft>
                        <a:buSzPts val="1200"/>
                        <a:buFont typeface="Oswald"/>
                        <a:buChar char="●"/>
                        <a:defRPr/>
                      </a:pPr>
                      <a:r>
                        <a:rPr lang="ru" sz="1100">
                          <a:latin typeface="Oswald"/>
                          <a:ea typeface="Oswald"/>
                          <a:cs typeface="Oswald"/>
                        </a:rPr>
                        <a:t>Дети, оставшиеся без попечения родителей</a:t>
                      </a:r>
                      <a:endParaRPr sz="11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r h="354700">
                <a:tc>
                  <a:txBody>
                    <a:bodyPr/>
                    <a:lstStyle/>
                    <a:p>
                      <a:pPr marL="179999" lvl="0" indent="-162599" algn="l">
                        <a:spcBef>
                          <a:spcPts val="0"/>
                        </a:spcBef>
                        <a:spcAft>
                          <a:spcPts val="0"/>
                        </a:spcAft>
                        <a:buSzPts val="1200"/>
                        <a:buFont typeface="Oswald"/>
                        <a:buChar char="●"/>
                        <a:defRPr/>
                      </a:pPr>
                      <a:r>
                        <a:rPr lang="ru" sz="1100">
                          <a:latin typeface="Oswald"/>
                          <a:ea typeface="Oswald"/>
                          <a:cs typeface="Oswald"/>
                        </a:rPr>
                        <a:t>Лица из числа детей-сирот и детей, оставшихся без попечения родителей</a:t>
                      </a:r>
                      <a:endParaRPr sz="11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4"/>
                  </a:ext>
                </a:extLst>
              </a:tr>
            </a:tbl>
          </a:graphicData>
        </a:graphic>
      </p:graphicFrame>
      <p:sp>
        <p:nvSpPr>
          <p:cNvPr id="6" name="Google Shape;143;p21"/>
          <p:cNvSpPr txBox="1"/>
          <p:nvPr/>
        </p:nvSpPr>
        <p:spPr bwMode="auto">
          <a:xfrm>
            <a:off x="2771800" y="10344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rgbClr val="000000"/>
                </a:solidFill>
                <a:latin typeface="Oswald"/>
                <a:ea typeface="Oswald"/>
                <a:cs typeface="Oswald"/>
              </a:rPr>
              <a:t>Единовременное денежное пособие выпускникам</a:t>
            </a:r>
            <a:endParaRPr lang="ru-RU" sz="1200" cap="all">
              <a:solidFill>
                <a:srgbClr val="000000"/>
              </a:solidFill>
              <a:latin typeface="Oswald"/>
              <a:ea typeface="Oswald"/>
              <a:cs typeface="Oswa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56" name="Google Shape;156;p23"/>
          <p:cNvSpPr/>
          <p:nvPr/>
        </p:nvSpPr>
        <p:spPr bwMode="auto">
          <a:xfrm>
            <a:off x="467544" y="1203598"/>
            <a:ext cx="8053500" cy="3688500"/>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60800" marR="0" lvl="0" indent="-319299" algn="just">
              <a:spcBef>
                <a:spcPts val="0"/>
              </a:spcBef>
              <a:spcAft>
                <a:spcPts val="0"/>
              </a:spcAft>
              <a:buClr>
                <a:schemeClr val="dk2"/>
              </a:buClr>
              <a:buSzPts val="1400"/>
              <a:buFont typeface="Oswald"/>
              <a:buChar char="●"/>
              <a:defRPr/>
            </a:pPr>
            <a:r>
              <a:rPr lang="ru-RU">
                <a:solidFill>
                  <a:schemeClr val="tx1"/>
                </a:solidFill>
                <a:latin typeface="Oswald"/>
                <a:ea typeface="Oswald"/>
                <a:cs typeface="Oswald"/>
              </a:rPr>
              <a:t>Федеральный закон от 29 декабря 2012 года № 273-ФЗ «Об образовании в Российской Федерации»;</a:t>
            </a:r>
            <a:endParaRPr/>
          </a:p>
          <a:p>
            <a:pPr marL="460800" marR="0" lvl="0" indent="-319299" algn="just">
              <a:spcBef>
                <a:spcPts val="0"/>
              </a:spcBef>
              <a:spcAft>
                <a:spcPts val="0"/>
              </a:spcAft>
              <a:buClr>
                <a:schemeClr val="dk2"/>
              </a:buClr>
              <a:buSzPts val="1400"/>
              <a:buFont typeface="Oswald"/>
              <a:buChar char="●"/>
              <a:defRPr/>
            </a:pPr>
            <a:r>
              <a:rPr lang="ru-RU">
                <a:solidFill>
                  <a:schemeClr val="tx1"/>
                </a:solidFill>
                <a:latin typeface="Oswald"/>
                <a:ea typeface="Oswald"/>
                <a:cs typeface="Oswald"/>
              </a:rPr>
              <a:t>Закон Свердловской области от 15 июля 2013 года № 78-ОЗ «Об образовании в Свердловской области»;</a:t>
            </a:r>
            <a:endParaRPr/>
          </a:p>
          <a:p>
            <a:pPr marL="460800" marR="0" lvl="0" indent="-319299" algn="just">
              <a:spcBef>
                <a:spcPts val="0"/>
              </a:spcBef>
              <a:spcAft>
                <a:spcPts val="0"/>
              </a:spcAft>
              <a:buClr>
                <a:schemeClr val="dk2"/>
              </a:buClr>
              <a:buSzPts val="1400"/>
              <a:buFont typeface="Oswald"/>
              <a:buChar char="●"/>
              <a:defRPr/>
            </a:pPr>
            <a:r>
              <a:rPr lang="ru-RU">
                <a:solidFill>
                  <a:schemeClr val="tx1"/>
                </a:solidFill>
                <a:latin typeface="Oswald"/>
                <a:ea typeface="Oswald"/>
                <a:cs typeface="Oswald"/>
              </a:rPr>
              <a:t>Постановление Правительства Свердловской области от 27.02.2014 № 122-ПП «Об утверждении Порядка назначения государственной академической стипендии и (или) государственной социальной стипендии студентам, обучающимся по очной форме обучения за счёт бюджетных ассигнований областного бюджета, государственной стипендии аспирантам, ординаторам, ассистентам-стажёрам, обучающимся по очной форме обучения за счёт бюджетных ассигнований областного бюджета»</a:t>
            </a:r>
            <a:endParaRPr>
              <a:solidFill>
                <a:schemeClr val="tx1"/>
              </a:solidFill>
              <a:latin typeface="Oswald"/>
              <a:ea typeface="Oswald"/>
              <a:cs typeface="Oswald"/>
            </a:endParaRPr>
          </a:p>
          <a:p>
            <a:pPr marL="0" marR="0" lvl="0" indent="0" algn="ctr">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60800" marR="0" lvl="0" indent="-312950" algn="just">
              <a:spcBef>
                <a:spcPts val="0"/>
              </a:spcBef>
              <a:spcAft>
                <a:spcPts val="0"/>
              </a:spcAft>
              <a:buClr>
                <a:schemeClr val="dk2"/>
              </a:buClr>
              <a:buSzPts val="1300"/>
              <a:buFont typeface="Oswald"/>
              <a:buChar char="●"/>
              <a:defRPr/>
            </a:pPr>
            <a:r>
              <a:rPr lang="ru">
                <a:solidFill>
                  <a:schemeClr val="tx1"/>
                </a:solidFill>
                <a:latin typeface="Oswald"/>
                <a:ea typeface="Oswald"/>
                <a:cs typeface="Oswald"/>
              </a:rPr>
              <a:t>Размер стипендии 1 670,95 руб. в месяц (по состоянию на 01.09.2025, без учета районного коэффициента)</a:t>
            </a:r>
            <a:endParaRPr>
              <a:solidFill>
                <a:schemeClr val="tx1"/>
              </a:solidFill>
              <a:latin typeface="Oswald"/>
              <a:ea typeface="Oswald"/>
              <a:cs typeface="Oswald"/>
            </a:endParaRPr>
          </a:p>
          <a:p>
            <a:pPr marL="0" lvl="0" indent="0" algn="ctr">
              <a:spcBef>
                <a:spcPts val="0"/>
              </a:spcBef>
              <a:spcAft>
                <a:spcPts val="0"/>
              </a:spcAft>
              <a:buNone/>
              <a:defRPr/>
            </a:pPr>
            <a:endParaRPr lang="ru" b="1">
              <a:solidFill>
                <a:schemeClr val="tx1"/>
              </a:solidFill>
              <a:highlight>
                <a:schemeClr val="lt2"/>
              </a:highlight>
              <a:latin typeface="Oswald"/>
              <a:ea typeface="Oswald"/>
              <a:cs typeface="Oswald"/>
            </a:endParaRPr>
          </a:p>
          <a:p>
            <a:pPr marL="0" lvl="0" indent="0" algn="ctr">
              <a:spcBef>
                <a:spcPts val="0"/>
              </a:spcBef>
              <a:spcAft>
                <a:spcPts val="0"/>
              </a:spcAft>
              <a:buNone/>
              <a:defRPr/>
            </a:pPr>
            <a:r>
              <a:rPr lang="ru" b="1">
                <a:solidFill>
                  <a:schemeClr val="tx1"/>
                </a:solidFill>
                <a:highlight>
                  <a:schemeClr val="lt2"/>
                </a:highlight>
                <a:latin typeface="Oswald"/>
                <a:ea typeface="Oswald"/>
                <a:cs typeface="Oswald"/>
              </a:rPr>
              <a:t>Периодичность выплаты</a:t>
            </a:r>
            <a:endParaRPr b="1">
              <a:solidFill>
                <a:schemeClr val="tx1"/>
              </a:solidFill>
              <a:highlight>
                <a:schemeClr val="lt2"/>
              </a:highlight>
              <a:latin typeface="Oswald"/>
              <a:ea typeface="Oswald"/>
              <a:cs typeface="Oswald"/>
            </a:endParaRPr>
          </a:p>
          <a:p>
            <a:pPr marL="460800" lvl="0" indent="-3129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Ежемесячно</a:t>
            </a:r>
            <a:endParaRPr>
              <a:solidFill>
                <a:schemeClr val="tx1"/>
              </a:solidFill>
              <a:highlight>
                <a:srgbClr val="FF0000"/>
              </a:highlight>
              <a:latin typeface="Oswald"/>
              <a:ea typeface="Oswald"/>
              <a:cs typeface="Oswald"/>
            </a:endParaRPr>
          </a:p>
        </p:txBody>
      </p:sp>
      <p:sp>
        <p:nvSpPr>
          <p:cNvPr id="7" name="Google Shape;148;p22"/>
          <p:cNvSpPr txBox="1"/>
          <p:nvPr/>
        </p:nvSpPr>
        <p:spPr bwMode="auto">
          <a:xfrm>
            <a:off x="2674050" y="237896"/>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rgbClr val="000000"/>
                </a:solidFill>
                <a:latin typeface="Oswald"/>
                <a:ea typeface="Oswald"/>
                <a:cs typeface="Oswald"/>
              </a:rPr>
              <a:t>Выплата государственной социальной стипендии</a:t>
            </a:r>
            <a:endParaRPr lang="ru-RU" sz="1200" cap="all">
              <a:solidFill>
                <a:srgbClr val="000000"/>
              </a:solidFill>
              <a:latin typeface="Oswald"/>
              <a:ea typeface="Oswald"/>
              <a:cs typeface="Oswald"/>
            </a:endParaRPr>
          </a:p>
        </p:txBody>
      </p:sp>
      <p:sp>
        <p:nvSpPr>
          <p:cNvPr id="8" name="Google Shape;149;p22"/>
          <p:cNvSpPr txBox="1"/>
          <p:nvPr/>
        </p:nvSpPr>
        <p:spPr bwMode="auto">
          <a:xfrm>
            <a:off x="747150" y="237896"/>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a:t>
            </a:r>
            <a:r>
              <a:rPr lang="en-US" sz="1500" b="1">
                <a:latin typeface="Oswald"/>
                <a:ea typeface="Oswald"/>
                <a:cs typeface="Oswald"/>
              </a:rPr>
              <a:t>8</a:t>
            </a:r>
            <a:r>
              <a:rPr lang="ru" sz="1500" b="1">
                <a:latin typeface="Oswald"/>
                <a:ea typeface="Oswald"/>
                <a:cs typeface="Oswald"/>
              </a:rPr>
              <a:t>5</a:t>
            </a:r>
            <a:endParaRPr sz="1500" b="1">
              <a:latin typeface="Oswald"/>
              <a:ea typeface="Oswald"/>
              <a:cs typeface="Oswa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163" name="Google Shape;163;p24"/>
          <p:cNvGraphicFramePr>
            <a:graphicFrameLocks/>
          </p:cNvGraphicFramePr>
          <p:nvPr/>
        </p:nvGraphicFramePr>
        <p:xfrm>
          <a:off x="179512" y="854606"/>
          <a:ext cx="8494225" cy="3703260"/>
        </p:xfrm>
        <a:graphic>
          <a:graphicData uri="http://schemas.openxmlformats.org/drawingml/2006/table">
            <a:tbl>
              <a:tblPr>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a:spcBef>
                          <a:spcPts val="0"/>
                        </a:spcBef>
                        <a:spcAft>
                          <a:spcPts val="0"/>
                        </a:spcAft>
                        <a:buSzPts val="1150"/>
                        <a:buFont typeface="Oswald"/>
                        <a:buChar char="●"/>
                        <a:defRPr/>
                      </a:pPr>
                      <a:r>
                        <a:rPr lang="ru" sz="1150">
                          <a:solidFill>
                            <a:srgbClr val="000000"/>
                          </a:solidFill>
                          <a:latin typeface="Oswald"/>
                          <a:ea typeface="Oswald"/>
                          <a:cs typeface="Oswald"/>
                        </a:rPr>
                        <a:t>Дети-сироты и дети, оставшиеся без попечения родителей </a:t>
                      </a:r>
                      <a:endParaRPr sz="1150">
                        <a:solidFill>
                          <a:srgbClr val="000000"/>
                        </a:solidFill>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Лица из числа детей-сирот и детей, оставшихся без попечения родителей</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Лица, потерявшие в период обучения обоих родителей или единственного родителя</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Дети-инвалиды</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Инвалиды I и II групп</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Инвалиды с детства</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«б» - «г» пункта 1, подпунктом «а» пункта 2 и подпунктами «а» - «в» пункта 3 статьи 51 Федерального закона от 28 марта 1998 года № 53-ФЗ «О воинской обязанности и военной службе»</a:t>
                      </a:r>
                      <a:endParaRPr sz="1150">
                        <a:latin typeface="Oswald"/>
                        <a:ea typeface="Oswald"/>
                        <a:cs typeface="Oswald"/>
                      </a:endParaRPr>
                    </a:p>
                    <a:p>
                      <a:pPr marL="179999" lvl="0" indent="-159424" algn="l">
                        <a:spcBef>
                          <a:spcPts val="0"/>
                        </a:spcBef>
                        <a:spcAft>
                          <a:spcPts val="0"/>
                        </a:spcAft>
                        <a:buSzPts val="1150"/>
                        <a:buFont typeface="Oswald"/>
                        <a:buChar char="●"/>
                        <a:defRPr/>
                      </a:pPr>
                      <a:r>
                        <a:rPr lang="ru" sz="1150">
                          <a:latin typeface="Oswald"/>
                          <a:ea typeface="Oswald"/>
                          <a:cs typeface="Oswald"/>
                        </a:rPr>
                        <a:t>Получившие государственную социальную помощь</a:t>
                      </a:r>
                      <a:endParaRPr sz="1150">
                        <a:latin typeface="Oswald"/>
                        <a:ea typeface="Oswald"/>
                        <a:cs typeface="Oswald"/>
                      </a:endParaRPr>
                    </a:p>
                  </a:txBody>
                  <a:tcPr marL="91425" marR="91425" marT="91425" marB="91425"/>
                </a:tc>
                <a:tc>
                  <a:txBody>
                    <a:bodyPr/>
                    <a:lstStyle/>
                    <a:p>
                      <a:pPr marL="179999" lvl="0" indent="-158750" algn="l">
                        <a:spcBef>
                          <a:spcPts val="0"/>
                        </a:spcBef>
                        <a:spcAft>
                          <a:spcPts val="0"/>
                        </a:spcAft>
                        <a:buSzPts val="1150"/>
                        <a:buFont typeface="Oswald"/>
                        <a:buChar char="●"/>
                        <a:defRPr/>
                      </a:pPr>
                      <a:r>
                        <a:rPr lang="ru" sz="1150">
                          <a:latin typeface="Oswald"/>
                          <a:ea typeface="Oswald"/>
                          <a:cs typeface="Oswald"/>
                        </a:rPr>
                        <a:t>Подача заявления руководителю образовательной организации</a:t>
                      </a:r>
                      <a:endParaRPr sz="1150">
                        <a:latin typeface="Oswald"/>
                        <a:ea typeface="Oswald"/>
                        <a:cs typeface="Oswald"/>
                      </a:endParaRPr>
                    </a:p>
                    <a:p>
                      <a:pPr marL="179999" lvl="0" indent="-158750" algn="l">
                        <a:spcBef>
                          <a:spcPts val="0"/>
                        </a:spcBef>
                        <a:spcAft>
                          <a:spcPts val="0"/>
                        </a:spcAft>
                        <a:buSzPts val="1150"/>
                        <a:buFont typeface="Oswald"/>
                        <a:buChar char="●"/>
                        <a:defRPr/>
                      </a:pPr>
                      <a:r>
                        <a:rPr lang="ru" sz="1150">
                          <a:latin typeface="Oswald"/>
                          <a:ea typeface="Oswald"/>
                          <a:cs typeface="Oswald"/>
                        </a:rPr>
                        <a:t>Документы, подтверждающий соответствие одной из категорий граждан, определенных частью 5 статьи 36 Федерального закона </a:t>
                      </a:r>
                      <a:br>
                        <a:rPr lang="ru" sz="1150">
                          <a:latin typeface="Oswald"/>
                          <a:ea typeface="Oswald"/>
                          <a:cs typeface="Oswald"/>
                        </a:rPr>
                      </a:br>
                      <a:r>
                        <a:rPr lang="ru" sz="1150">
                          <a:latin typeface="Oswald"/>
                          <a:ea typeface="Oswald"/>
                          <a:cs typeface="Oswald"/>
                        </a:rPr>
                        <a:t>от 29 декабря 2012 года № 273-ФЗ </a:t>
                      </a:r>
                      <a:br>
                        <a:rPr lang="ru" sz="1150">
                          <a:latin typeface="Oswald"/>
                          <a:ea typeface="Oswald"/>
                          <a:cs typeface="Oswald"/>
                        </a:rPr>
                      </a:br>
                      <a:r>
                        <a:rPr lang="ru" sz="1150">
                          <a:latin typeface="Oswald"/>
                          <a:ea typeface="Oswald"/>
                          <a:cs typeface="Oswald"/>
                        </a:rPr>
                        <a:t>«Об образовании в Российской Федерации»</a:t>
                      </a:r>
                      <a:endParaRPr sz="1150">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148;p22"/>
          <p:cNvSpPr txBox="1"/>
          <p:nvPr/>
        </p:nvSpPr>
        <p:spPr bwMode="auto">
          <a:xfrm>
            <a:off x="2674050" y="143267"/>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a:solidFill>
                  <a:srgbClr val="000000"/>
                </a:solidFill>
                <a:latin typeface="Oswald"/>
                <a:ea typeface="Oswald"/>
                <a:cs typeface="Oswald"/>
              </a:rPr>
              <a:t>ВЫПЛАТА ГОСУДАРСТВЕННОЙ СОЦИАЛЬНОЙ СТИПЕНДИИ</a:t>
            </a:r>
            <a:endParaRPr lang="ru-RU" sz="1200">
              <a:solidFill>
                <a:srgbClr val="000000"/>
              </a:solidFill>
              <a:latin typeface="Oswald"/>
              <a:ea typeface="Oswald"/>
              <a:cs typeface="Oswald"/>
            </a:endParaRPr>
          </a:p>
        </p:txBody>
      </p:sp>
      <p:sp>
        <p:nvSpPr>
          <p:cNvPr id="7" name="Google Shape;149;p22"/>
          <p:cNvSpPr txBox="1"/>
          <p:nvPr/>
        </p:nvSpPr>
        <p:spPr bwMode="auto">
          <a:xfrm>
            <a:off x="747150" y="139628"/>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a:t>
            </a:r>
            <a:r>
              <a:rPr lang="en-US" sz="1500" b="1">
                <a:latin typeface="Oswald"/>
                <a:ea typeface="Oswald"/>
                <a:cs typeface="Oswald"/>
              </a:rPr>
              <a:t>8</a:t>
            </a:r>
            <a:r>
              <a:rPr lang="ru" sz="1500" b="1">
                <a:latin typeface="Oswald"/>
                <a:ea typeface="Oswald"/>
                <a:cs typeface="Oswald"/>
              </a:rPr>
              <a:t>5</a:t>
            </a:r>
            <a:endParaRPr sz="1500" b="1">
              <a:latin typeface="Oswald"/>
              <a:ea typeface="Oswald"/>
              <a:cs typeface="Oswa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69" name="Google Shape;169;p25"/>
          <p:cNvSpPr txBox="1">
            <a:spLocks noGrp="1"/>
          </p:cNvSpPr>
          <p:nvPr>
            <p:ph type="ctrTitle"/>
          </p:nvPr>
        </p:nvSpPr>
        <p:spPr bwMode="auto">
          <a:xfrm>
            <a:off x="2746412" y="11402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defRPr/>
            </a:pPr>
            <a:r>
              <a:rPr lang="ru-RU" sz="1200" cap="all">
                <a:solidFill>
                  <a:schemeClr val="tx1"/>
                </a:solidFill>
                <a:latin typeface="Oswald"/>
                <a:ea typeface="Oswald"/>
                <a:cs typeface="Oswald"/>
              </a:rPr>
              <a:t>Пособие на оплату проезда (кроме проезда на такси)</a:t>
            </a:r>
            <a:endParaRPr/>
          </a:p>
        </p:txBody>
      </p:sp>
      <p:sp>
        <p:nvSpPr>
          <p:cNvPr id="170" name="Google Shape;170;p25"/>
          <p:cNvSpPr/>
          <p:nvPr/>
        </p:nvSpPr>
        <p:spPr bwMode="auto">
          <a:xfrm>
            <a:off x="508486" y="1024240"/>
            <a:ext cx="8053500" cy="3688500"/>
          </a:xfrm>
          <a:prstGeom prst="rect">
            <a:avLst/>
          </a:prstGeom>
          <a:noFill/>
          <a:ln>
            <a:noFill/>
          </a:ln>
        </p:spPr>
        <p:txBody>
          <a:bodyPr spcFirstLastPara="1" wrap="square" lIns="68575" tIns="34275" rIns="68575" bIns="34275" anchor="ctr" anchorCtr="0">
            <a:noAutofit/>
          </a:bodyPr>
          <a:lstStyle/>
          <a:p>
            <a:pPr marL="0" marR="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sz="1300" b="1">
              <a:solidFill>
                <a:schemeClr val="tx1"/>
              </a:solidFill>
              <a:latin typeface="Oswald"/>
              <a:ea typeface="Oswald"/>
              <a:cs typeface="Oswald"/>
            </a:endParaRPr>
          </a:p>
          <a:p>
            <a:pPr marL="457200" lvl="0" indent="-311150" algn="just">
              <a:buClr>
                <a:schemeClr val="dk2"/>
              </a:buClr>
              <a:buSzPts val="1300"/>
              <a:buFont typeface="Oswald"/>
              <a:buChar char="●"/>
              <a:defRPr/>
            </a:pPr>
            <a:r>
              <a:rPr lang="ru-RU" sz="1300"/>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57200" lvl="0" indent="-311150" algn="just">
              <a:buClr>
                <a:schemeClr val="dk2"/>
              </a:buClr>
              <a:buSzPts val="1300"/>
              <a:buFont typeface="Oswald"/>
              <a:buChar char="●"/>
              <a:defRPr/>
            </a:pPr>
            <a:r>
              <a:rPr lang="ru-RU" sz="1300"/>
              <a:t>Федеральный закон от 29 декабря 2012 года № 273-ФЗ «Об образовании в Российской Федерации»</a:t>
            </a:r>
            <a:endParaRPr/>
          </a:p>
          <a:p>
            <a:pPr marL="457200" lvl="0" indent="-311150" algn="just">
              <a:buClr>
                <a:schemeClr val="dk2"/>
              </a:buClr>
              <a:buSzPts val="1300"/>
              <a:buFont typeface="Oswald"/>
              <a:buChar char="●"/>
              <a:defRPr/>
            </a:pPr>
            <a:r>
              <a:rPr lang="ru-RU" sz="1300"/>
              <a:t>Областной закон от 23 октября 1995 года № 28-ОЗ «О защите прав ребенка»</a:t>
            </a:r>
            <a:endParaRPr/>
          </a:p>
          <a:p>
            <a:pPr marL="457200" lvl="0" indent="-311150" algn="just">
              <a:buClr>
                <a:schemeClr val="dk2"/>
              </a:buClr>
              <a:buSzPts val="1300"/>
              <a:buFont typeface="Oswald"/>
              <a:buChar char="●"/>
              <a:defRPr/>
            </a:pPr>
            <a:r>
              <a:rPr lang="ru-RU" sz="1300"/>
              <a:t>Закон Свердловской области от 15 июля 2013 года № 78-ОЗ «Об образовании в Свердловской области»</a:t>
            </a:r>
            <a:endParaRPr/>
          </a:p>
          <a:p>
            <a:pPr marL="457200" lvl="0" indent="-311150" algn="just">
              <a:buClr>
                <a:schemeClr val="dk2"/>
              </a:buClr>
              <a:buSzPts val="1300"/>
              <a:buFont typeface="Oswald"/>
              <a:buChar char="●"/>
              <a:defRPr/>
            </a:pPr>
            <a:r>
              <a:rPr lang="ru-RU" sz="1300"/>
              <a:t>постановление Правительства Свердловской области от 22.06.2017 № 428-ПП «Об утверждении Порядка </a:t>
            </a:r>
            <a:br>
              <a:rPr lang="ru-RU" sz="1300"/>
            </a:br>
            <a:r>
              <a:rPr lang="ru-RU" sz="1300"/>
              <a:t>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300">
              <a:solidFill>
                <a:schemeClr val="tx1"/>
              </a:solidFill>
              <a:latin typeface="Oswald"/>
              <a:ea typeface="Oswald"/>
              <a:cs typeface="Oswald"/>
            </a:endParaRPr>
          </a:p>
          <a:p>
            <a:pPr marL="457200" lvl="0" indent="0" algn="ctr">
              <a:spcBef>
                <a:spcPts val="0"/>
              </a:spcBef>
              <a:spcAft>
                <a:spcPts val="0"/>
              </a:spcAft>
              <a:buNone/>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денежная</a:t>
            </a:r>
            <a:endParaRPr sz="1300" b="1">
              <a:solidFill>
                <a:schemeClr val="tx1"/>
              </a:solidFill>
              <a:latin typeface="Oswald"/>
              <a:ea typeface="Oswald"/>
              <a:cs typeface="Oswald"/>
            </a:endParaRPr>
          </a:p>
          <a:p>
            <a:pPr marL="457200" marR="0" lvl="0" indent="-317500" algn="just">
              <a:spcBef>
                <a:spcPts val="0"/>
              </a:spcBef>
              <a:spcAft>
                <a:spcPts val="0"/>
              </a:spcAft>
              <a:buClr>
                <a:schemeClr val="dk2"/>
              </a:buClr>
              <a:buSzPts val="1400"/>
              <a:buFont typeface="Oswald"/>
              <a:buChar char="●"/>
              <a:defRPr/>
            </a:pPr>
            <a:r>
              <a:rPr lang="ru" sz="1300">
                <a:solidFill>
                  <a:schemeClr val="tx1"/>
                </a:solidFill>
                <a:latin typeface="Oswald"/>
                <a:ea typeface="Oswald"/>
                <a:cs typeface="Oswald"/>
              </a:rPr>
              <a:t>Размер пособия исчисляется исходя из стоимости проезда в соответствующем муниципальном образовании, расположенном на территории Свердловской области, и количества месяцев в календарном году</a:t>
            </a:r>
            <a:endParaRPr sz="1300">
              <a:solidFill>
                <a:schemeClr val="tx1"/>
              </a:solidFill>
              <a:latin typeface="Oswald"/>
              <a:ea typeface="Oswald"/>
              <a:cs typeface="Oswald"/>
            </a:endParaRPr>
          </a:p>
          <a:p>
            <a:pPr marL="914400" marR="0" lvl="0" indent="0" algn="just">
              <a:spcBef>
                <a:spcPts val="0"/>
              </a:spcBef>
              <a:spcAft>
                <a:spcPts val="0"/>
              </a:spcAft>
              <a:buNone/>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Периодичность выплаты</a:t>
            </a:r>
            <a:endParaRPr sz="1300" b="1">
              <a:solidFill>
                <a:schemeClr val="tx1"/>
              </a:solidFill>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Ежемесячно</a:t>
            </a:r>
            <a:endParaRPr sz="1300">
              <a:solidFill>
                <a:schemeClr val="tx1"/>
              </a:solidFill>
              <a:latin typeface="Oswald"/>
              <a:ea typeface="Oswald"/>
              <a:cs typeface="Oswald"/>
            </a:endParaRPr>
          </a:p>
        </p:txBody>
      </p:sp>
      <p:sp>
        <p:nvSpPr>
          <p:cNvPr id="171" name="Google Shape;171;p25"/>
          <p:cNvSpPr txBox="1"/>
          <p:nvPr/>
        </p:nvSpPr>
        <p:spPr bwMode="auto">
          <a:xfrm>
            <a:off x="819512" y="114025"/>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4421</a:t>
            </a:r>
            <a:endParaRPr sz="1500" b="1">
              <a:solidFill>
                <a:schemeClr val="tx1"/>
              </a:solidFill>
              <a:latin typeface="Oswald"/>
              <a:ea typeface="Oswald"/>
              <a:cs typeface="Oswa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76" name="Google Shape;176;p26"/>
          <p:cNvSpPr txBox="1">
            <a:spLocks noGrp="1"/>
          </p:cNvSpPr>
          <p:nvPr>
            <p:ph type="ctrTitle"/>
          </p:nvPr>
        </p:nvSpPr>
        <p:spPr bwMode="auto">
          <a:xfrm>
            <a:off x="2674050" y="171984"/>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defRPr/>
            </a:pPr>
            <a:r>
              <a:rPr lang="ru-RU" sz="1400">
                <a:solidFill>
                  <a:schemeClr val="tx1"/>
                </a:solidFill>
                <a:latin typeface="Oswald"/>
                <a:ea typeface="Oswald"/>
                <a:cs typeface="Oswald"/>
              </a:rPr>
              <a:t>Пособие на оплату проезда (кроме проезда на такси)</a:t>
            </a:r>
            <a:endParaRPr sz="1400">
              <a:solidFill>
                <a:schemeClr val="tx1"/>
              </a:solidFill>
              <a:latin typeface="Oswald"/>
              <a:ea typeface="Oswald"/>
              <a:cs typeface="Oswald"/>
            </a:endParaRPr>
          </a:p>
        </p:txBody>
      </p:sp>
      <p:sp>
        <p:nvSpPr>
          <p:cNvPr id="177" name="Google Shape;177;p26"/>
          <p:cNvSpPr txBox="1"/>
          <p:nvPr/>
        </p:nvSpPr>
        <p:spPr bwMode="auto">
          <a:xfrm>
            <a:off x="747150" y="171984"/>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4421</a:t>
            </a:r>
            <a:endParaRPr sz="1500" b="1">
              <a:solidFill>
                <a:schemeClr val="tx1"/>
              </a:solidFill>
              <a:latin typeface="Oswald"/>
              <a:ea typeface="Oswald"/>
              <a:cs typeface="Oswald"/>
            </a:endParaRPr>
          </a:p>
        </p:txBody>
      </p:sp>
      <p:graphicFrame>
        <p:nvGraphicFramePr>
          <p:cNvPr id="178" name="Google Shape;178;p26"/>
          <p:cNvGraphicFramePr>
            <a:graphicFrameLocks/>
          </p:cNvGraphicFramePr>
          <p:nvPr/>
        </p:nvGraphicFramePr>
        <p:xfrm>
          <a:off x="324888" y="1271768"/>
          <a:ext cx="8494225" cy="2626147"/>
        </p:xfrm>
        <a:graphic>
          <a:graphicData uri="http://schemas.openxmlformats.org/drawingml/2006/table">
            <a:tbl>
              <a:tblPr>
                <a:tableStyleId>{BF4A3D39-4975-46BA-BE83-8B02B6239DEE}</a:tableStyleId>
              </a:tblPr>
              <a:tblGrid>
                <a:gridCol w="4836325">
                  <a:extLst>
                    <a:ext uri="{9D8B030D-6E8A-4147-A177-3AD203B41FA5}">
                      <a16:colId xmlns:a16="http://schemas.microsoft.com/office/drawing/2014/main" val="20000"/>
                    </a:ext>
                  </a:extLst>
                </a:gridCol>
                <a:gridCol w="3657900">
                  <a:extLst>
                    <a:ext uri="{9D8B030D-6E8A-4147-A177-3AD203B41FA5}">
                      <a16:colId xmlns:a16="http://schemas.microsoft.com/office/drawing/2014/main" val="20001"/>
                    </a:ext>
                  </a:extLst>
                </a:gridCol>
              </a:tblGrid>
              <a:tr h="440893">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809921">
                <a:tc>
                  <a:txBody>
                    <a:bodyPr/>
                    <a:lstStyle/>
                    <a:p>
                      <a:pPr marL="179999" marR="0" lvl="0" indent="-159424" algn="l" defTabSz="342900">
                        <a:lnSpc>
                          <a:spcPct val="100000"/>
                        </a:lnSpc>
                        <a:spcBef>
                          <a:spcPts val="0"/>
                        </a:spcBef>
                        <a:spcAft>
                          <a:spcPts val="0"/>
                        </a:spcAft>
                        <a:buClrTx/>
                        <a:buSzPts val="1150"/>
                        <a:buFont typeface="Oswald"/>
                        <a:buChar char="●"/>
                        <a:defRPr/>
                      </a:pPr>
                      <a:r>
                        <a:rPr lang="ru-RU" sz="1200">
                          <a:solidFill>
                            <a:schemeClr val="tx1"/>
                          </a:solidFill>
                          <a:latin typeface="Oswald"/>
                          <a:ea typeface="Oswald"/>
                          <a:cs typeface="Oswald"/>
                        </a:rPr>
                        <a:t>Лица в возрасте от 18 лет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sz="1200">
                        <a:solidFill>
                          <a:schemeClr val="tx1"/>
                        </a:solidFill>
                        <a:latin typeface="Oswald"/>
                        <a:ea typeface="Oswald"/>
                        <a:cs typeface="Oswald"/>
                      </a:endParaRPr>
                    </a:p>
                  </a:txBody>
                  <a:tcPr marL="91425" marR="91425" marT="91425" marB="91425"/>
                </a:tc>
                <a:tc rowSpan="4">
                  <a:txBody>
                    <a:bodyPr/>
                    <a:lstStyle/>
                    <a:p>
                      <a:pPr marL="179999" lvl="0" indent="-159424" algn="l" defTabSz="342900">
                        <a:spcBef>
                          <a:spcPts val="0"/>
                        </a:spcBef>
                        <a:spcAft>
                          <a:spcPts val="0"/>
                        </a:spcAft>
                        <a:buSzPts val="1150"/>
                        <a:buFont typeface="Oswald"/>
                        <a:buChar char="●"/>
                        <a:defRPr/>
                      </a:pPr>
                      <a:r>
                        <a:rPr lang="ru" sz="1200">
                          <a:solidFill>
                            <a:srgbClr val="000000"/>
                          </a:solidFill>
                          <a:latin typeface="Oswald"/>
                          <a:ea typeface="Oswald"/>
                          <a:cs typeface="Oswald"/>
                        </a:rPr>
                        <a:t>Подача заявления руководителю образовательной организации</a:t>
                      </a:r>
                      <a:endParaRPr sz="1200">
                        <a:solidFill>
                          <a:srgbClr val="000000"/>
                        </a:solidFill>
                        <a:latin typeface="Oswald"/>
                        <a:ea typeface="Oswald"/>
                        <a:cs typeface="Oswald"/>
                      </a:endParaRPr>
                    </a:p>
                    <a:p>
                      <a:pPr marL="179999" lvl="0" indent="-159424" algn="l" defTabSz="342900">
                        <a:spcBef>
                          <a:spcPts val="0"/>
                        </a:spcBef>
                        <a:spcAft>
                          <a:spcPts val="0"/>
                        </a:spcAft>
                        <a:buClr>
                          <a:schemeClr val="dk2"/>
                        </a:buClr>
                        <a:buSzPts val="1150"/>
                        <a:buFont typeface="Oswald"/>
                        <a:buChar char="●"/>
                        <a:defRPr/>
                      </a:pPr>
                      <a:r>
                        <a:rPr lang="ru" sz="1200">
                          <a:solidFill>
                            <a:schemeClr val="tx1"/>
                          </a:solidFill>
                          <a:latin typeface="Oswald"/>
                          <a:ea typeface="Oswald"/>
                          <a:cs typeface="Oswald"/>
                        </a:rPr>
                        <a:t>Копия свидетельства о рождении ребенка</a:t>
                      </a:r>
                      <a:endParaRPr sz="1200">
                        <a:solidFill>
                          <a:schemeClr val="tx1"/>
                        </a:solidFill>
                        <a:latin typeface="Oswald"/>
                        <a:ea typeface="Oswald"/>
                        <a:cs typeface="Oswald"/>
                      </a:endParaRPr>
                    </a:p>
                    <a:p>
                      <a:pPr marL="179999" lvl="0" indent="-159424" algn="l" defTabSz="342900">
                        <a:spcBef>
                          <a:spcPts val="0"/>
                        </a:spcBef>
                        <a:spcAft>
                          <a:spcPts val="0"/>
                        </a:spcAft>
                        <a:buClr>
                          <a:schemeClr val="dk2"/>
                        </a:buClr>
                        <a:buSzPts val="1150"/>
                        <a:buFont typeface="Oswald"/>
                        <a:buChar char="●"/>
                        <a:defRPr/>
                      </a:pPr>
                      <a:r>
                        <a:rPr lang="ru" sz="1200">
                          <a:solidFill>
                            <a:schemeClr val="tx1"/>
                          </a:solidFill>
                          <a:latin typeface="Oswald"/>
                          <a:ea typeface="Oswald"/>
                          <a:cs typeface="Oswald"/>
                        </a:rPr>
                        <a:t>Паспорт или иной документ удостоверяющий личность законного представителя</a:t>
                      </a:r>
                      <a:endParaRPr/>
                    </a:p>
                    <a:p>
                      <a:pPr marL="179999" lvl="0" indent="-159424" algn="l" defTabSz="342900">
                        <a:spcBef>
                          <a:spcPts val="0"/>
                        </a:spcBef>
                        <a:spcAft>
                          <a:spcPts val="0"/>
                        </a:spcAft>
                        <a:buClr>
                          <a:schemeClr val="dk2"/>
                        </a:buClr>
                        <a:buSzPts val="1150"/>
                        <a:buFont typeface="Oswald"/>
                        <a:buChar char="●"/>
                        <a:defRPr/>
                      </a:pPr>
                      <a:r>
                        <a:rPr lang="ru-RU" sz="1200">
                          <a:solidFill>
                            <a:schemeClr val="tx1"/>
                          </a:solidFill>
                          <a:latin typeface="Oswald"/>
                          <a:ea typeface="Oswald"/>
                          <a:cs typeface="Oswald"/>
                        </a:rPr>
                        <a:t>Копия акта органа опеки и попечительства о назначении опекуна (попечителя) или копия договора о передаче ребенка (детей) в приемную семью (патронатную семью)</a:t>
                      </a:r>
                      <a:endParaRPr sz="12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r h="279265">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Дети-сироты</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2"/>
                  </a:ext>
                </a:extLst>
              </a:tr>
              <a:tr h="279265">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Дети, оставшиеся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r h="431707">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Лица из числа детей-сирот и детей, оставшихся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84" name="Google Shape;184;p27"/>
          <p:cNvSpPr/>
          <p:nvPr/>
        </p:nvSpPr>
        <p:spPr bwMode="auto">
          <a:xfrm>
            <a:off x="495329" y="776203"/>
            <a:ext cx="8053500" cy="3955926"/>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defRPr/>
            </a:pPr>
            <a:r>
              <a:rPr lang="ru-RU" sz="1300" b="1">
                <a:solidFill>
                  <a:schemeClr val="tx1"/>
                </a:solidFill>
                <a:latin typeface="Oswald"/>
                <a:ea typeface="Oswald"/>
                <a:cs typeface="Oswald"/>
              </a:rPr>
              <a:t>Нормативные основания</a:t>
            </a:r>
            <a:endParaRPr/>
          </a:p>
          <a:p>
            <a:pPr marL="457200" lvl="0" indent="-311150" algn="just">
              <a:buClr>
                <a:schemeClr val="dk2"/>
              </a:buClr>
              <a:buSzPts val="1300"/>
              <a:buFont typeface="Oswald"/>
              <a:buChar char="●"/>
              <a:defRPr/>
            </a:pPr>
            <a:r>
              <a:rPr lang="ru-RU" sz="1200">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57200" lvl="0" indent="-311150" algn="just">
              <a:buClr>
                <a:schemeClr val="dk2"/>
              </a:buClr>
              <a:buSzPts val="1300"/>
              <a:buFont typeface="Oswald"/>
              <a:buChar char="●"/>
              <a:defRPr/>
            </a:pPr>
            <a:r>
              <a:rPr lang="ru-RU" sz="1200">
                <a:solidFill>
                  <a:schemeClr val="tx1"/>
                </a:solidFill>
                <a:latin typeface="Oswald"/>
                <a:ea typeface="Oswald"/>
                <a:cs typeface="Oswald"/>
              </a:rPr>
              <a:t>Федеральный закон от 29 декабря 2012 года № 273-ФЗ «Об образовании в Российской Федерации»</a:t>
            </a:r>
            <a:endParaRPr/>
          </a:p>
          <a:p>
            <a:pPr marL="457200" lvl="0" indent="-311150" algn="just">
              <a:buClr>
                <a:schemeClr val="dk2"/>
              </a:buClr>
              <a:buSzPts val="1300"/>
              <a:buFont typeface="Oswald"/>
              <a:buChar char="●"/>
              <a:defRPr/>
            </a:pPr>
            <a:r>
              <a:rPr lang="ru-RU" sz="1200">
                <a:solidFill>
                  <a:schemeClr val="tx1"/>
                </a:solidFill>
                <a:latin typeface="Oswald"/>
                <a:ea typeface="Oswald"/>
                <a:cs typeface="Oswald"/>
              </a:rPr>
              <a:t>Областной закон от 23 октября 1995 года № 28-ОЗ «О защите прав ребенка»</a:t>
            </a:r>
            <a:endParaRPr/>
          </a:p>
          <a:p>
            <a:pPr marL="457200" lvl="0" indent="-311150" algn="just">
              <a:buClr>
                <a:schemeClr val="dk2"/>
              </a:buClr>
              <a:buSzPts val="1300"/>
              <a:buFont typeface="Oswald"/>
              <a:buChar char="●"/>
              <a:defRPr/>
            </a:pPr>
            <a:r>
              <a:rPr lang="ru-RU" sz="120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57200" lvl="0" indent="-311150" algn="just">
              <a:buClr>
                <a:schemeClr val="dk2"/>
              </a:buClr>
              <a:buSzPts val="1300"/>
              <a:buFont typeface="Oswald"/>
              <a:buChar char="●"/>
              <a:defRPr/>
            </a:pPr>
            <a:r>
              <a:rPr lang="ru-RU" sz="1200">
                <a:solidFill>
                  <a:schemeClr val="tx1"/>
                </a:solidFill>
                <a:latin typeface="Oswald"/>
                <a:ea typeface="Oswald"/>
                <a:cs typeface="Oswald"/>
              </a:rPr>
              <a:t>постановление Правительства Свердловской 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a:t>
            </a:r>
            <a:br>
              <a:rPr lang="ru-RU" sz="1200">
                <a:solidFill>
                  <a:schemeClr val="tx1"/>
                </a:solidFill>
                <a:latin typeface="Oswald"/>
                <a:ea typeface="Oswald"/>
                <a:cs typeface="Oswald"/>
              </a:rPr>
            </a:br>
            <a:r>
              <a:rPr lang="ru-RU" sz="1200">
                <a:solidFill>
                  <a:schemeClr val="tx1"/>
                </a:solidFill>
                <a:latin typeface="Oswald"/>
                <a:ea typeface="Oswald"/>
                <a:cs typeface="Oswald"/>
              </a:rPr>
              <a:t>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p>
          <a:p>
            <a:pPr marL="457200" lvl="0" indent="-311150" algn="just">
              <a:buClr>
                <a:schemeClr val="dk2"/>
              </a:buClr>
              <a:buSzPts val="1300"/>
              <a:buFont typeface="Oswald"/>
              <a:buChar char="●"/>
              <a:defRPr/>
            </a:pPr>
            <a:endParaRPr lang="ru-RU" sz="12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a:t>
            </a:r>
            <a:endParaRPr/>
          </a:p>
          <a:p>
            <a:pPr marL="457200" marR="0" lvl="0" indent="-304800" algn="just">
              <a:spcBef>
                <a:spcPts val="0"/>
              </a:spcBef>
              <a:spcAft>
                <a:spcPts val="0"/>
              </a:spcAft>
              <a:buClr>
                <a:schemeClr val="dk2"/>
              </a:buClr>
              <a:buSzPts val="1200"/>
              <a:buFont typeface="Oswald"/>
              <a:buChar char="●"/>
              <a:defRPr/>
            </a:pPr>
            <a:r>
              <a:rPr lang="ru" sz="1200" b="1">
                <a:solidFill>
                  <a:schemeClr val="tx1"/>
                </a:solidFill>
                <a:latin typeface="Oswald"/>
                <a:ea typeface="Oswald"/>
                <a:cs typeface="Oswald"/>
              </a:rPr>
              <a:t>Денежная</a:t>
            </a:r>
            <a:r>
              <a:rPr lang="ru" sz="1200">
                <a:solidFill>
                  <a:schemeClr val="tx1"/>
                </a:solidFill>
                <a:latin typeface="Oswald"/>
                <a:ea typeface="Oswald"/>
                <a:cs typeface="Oswald"/>
              </a:rPr>
              <a:t>: компенсация расходов на приобретение обучающимся разовых проездных документов у соответствующих транспортных организаций за счет субсидии предоставляемой образовательной организации из бюджета Свердловской области </a:t>
            </a:r>
            <a:endParaRPr sz="1200">
              <a:solidFill>
                <a:schemeClr val="tx1"/>
              </a:solidFill>
              <a:latin typeface="Oswald"/>
              <a:ea typeface="Oswald"/>
              <a:cs typeface="Oswald"/>
            </a:endParaRPr>
          </a:p>
          <a:p>
            <a:pPr marL="0" marR="0" lvl="0" indent="0" algn="ctr">
              <a:spcBef>
                <a:spcPts val="0"/>
              </a:spcBef>
              <a:spcAft>
                <a:spcPts val="0"/>
              </a:spcAft>
              <a:buNone/>
              <a:defRPr/>
            </a:pPr>
            <a:r>
              <a:rPr lang="ru" sz="1000" b="1">
                <a:solidFill>
                  <a:schemeClr val="tx1"/>
                </a:solidFill>
                <a:latin typeface="Oswald"/>
                <a:ea typeface="Oswald"/>
                <a:cs typeface="Oswald"/>
              </a:rPr>
              <a:t>ИЛИ</a:t>
            </a:r>
            <a:endParaRPr sz="1000" b="1">
              <a:solidFill>
                <a:schemeClr val="tx1"/>
              </a:solidFill>
              <a:latin typeface="Oswald"/>
              <a:ea typeface="Oswald"/>
              <a:cs typeface="Oswald"/>
            </a:endParaRPr>
          </a:p>
          <a:p>
            <a:pPr marL="457200" marR="0" lvl="0" indent="-304800" algn="l">
              <a:spcBef>
                <a:spcPts val="0"/>
              </a:spcBef>
              <a:spcAft>
                <a:spcPts val="0"/>
              </a:spcAft>
              <a:buClr>
                <a:schemeClr val="dk2"/>
              </a:buClr>
              <a:buSzPts val="1200"/>
              <a:buFont typeface="Oswald"/>
              <a:buChar char="●"/>
              <a:defRPr/>
            </a:pPr>
            <a:r>
              <a:rPr lang="ru" sz="1200" b="1">
                <a:solidFill>
                  <a:schemeClr val="tx1"/>
                </a:solidFill>
                <a:latin typeface="Oswald"/>
                <a:ea typeface="Oswald"/>
                <a:cs typeface="Oswald"/>
              </a:rPr>
              <a:t>Натуральная</a:t>
            </a:r>
            <a:r>
              <a:rPr lang="ru" sz="1200">
                <a:solidFill>
                  <a:schemeClr val="tx1"/>
                </a:solidFill>
                <a:latin typeface="Oswald"/>
                <a:ea typeface="Oswald"/>
                <a:cs typeface="Oswald"/>
              </a:rPr>
              <a:t>: приобретение организацией разовых индивидуальных проездных документов для осуществления проезда один раз в год к месту жительства и обратно к месту учебы у соответствующих транспортных организаций за счет субсидии предоставляемой образовательной организации из бюджета Свердловской области</a:t>
            </a:r>
            <a:endParaRPr sz="1200">
              <a:solidFill>
                <a:schemeClr val="tx1"/>
              </a:solidFill>
              <a:latin typeface="Oswald"/>
              <a:ea typeface="Oswald"/>
              <a:cs typeface="Oswald"/>
            </a:endParaRPr>
          </a:p>
          <a:p>
            <a:pPr marL="914400" marR="0" lvl="0" indent="0" algn="l">
              <a:spcBef>
                <a:spcPts val="0"/>
              </a:spcBef>
              <a:spcAft>
                <a:spcPts val="0"/>
              </a:spcAft>
              <a:buNone/>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Периодичность выплаты</a:t>
            </a:r>
            <a:endParaRPr sz="1300" b="1">
              <a:solidFill>
                <a:schemeClr val="tx1"/>
              </a:solidFill>
              <a:latin typeface="Oswald"/>
              <a:ea typeface="Oswald"/>
              <a:cs typeface="Oswald"/>
            </a:endParaRPr>
          </a:p>
          <a:p>
            <a:pPr marL="457200" lvl="0" indent="-304800" algn="l">
              <a:spcBef>
                <a:spcPts val="0"/>
              </a:spcBef>
              <a:spcAft>
                <a:spcPts val="0"/>
              </a:spcAft>
              <a:buClr>
                <a:schemeClr val="dk2"/>
              </a:buClr>
              <a:buSzPts val="1200"/>
              <a:buFont typeface="Oswald"/>
              <a:buChar char="●"/>
              <a:defRPr/>
            </a:pPr>
            <a:r>
              <a:rPr lang="ru" sz="1200">
                <a:solidFill>
                  <a:schemeClr val="tx1"/>
                </a:solidFill>
                <a:latin typeface="Oswald"/>
                <a:ea typeface="Oswald"/>
                <a:cs typeface="Oswald"/>
              </a:rPr>
              <a:t>Один раз в год</a:t>
            </a:r>
            <a:endParaRPr sz="1200">
              <a:solidFill>
                <a:schemeClr val="tx1"/>
              </a:solidFill>
              <a:latin typeface="Oswald"/>
              <a:ea typeface="Oswald"/>
              <a:cs typeface="Oswald"/>
            </a:endParaRPr>
          </a:p>
        </p:txBody>
      </p:sp>
      <p:sp>
        <p:nvSpPr>
          <p:cNvPr id="6" name="Google Shape;190;p28"/>
          <p:cNvSpPr txBox="1"/>
          <p:nvPr/>
        </p:nvSpPr>
        <p:spPr bwMode="auto">
          <a:xfrm>
            <a:off x="2628001" y="16476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rgbClr val="000000"/>
                </a:solidFill>
                <a:latin typeface="Oswald"/>
                <a:ea typeface="Oswald"/>
                <a:cs typeface="Oswald"/>
              </a:rPr>
              <a:t>Обеспечение бесплатным проездом один раз в год к месту жительства и обратно к месту учебы (выдача билетов)</a:t>
            </a:r>
            <a:endParaRPr lang="ru-RU" sz="1200" cap="all">
              <a:solidFill>
                <a:srgbClr val="000000"/>
              </a:solidFill>
              <a:latin typeface="Oswald"/>
              <a:ea typeface="Oswald"/>
              <a:cs typeface="Oswald"/>
            </a:endParaRPr>
          </a:p>
        </p:txBody>
      </p:sp>
      <p:sp>
        <p:nvSpPr>
          <p:cNvPr id="7" name="Google Shape;191;p28"/>
          <p:cNvSpPr txBox="1"/>
          <p:nvPr/>
        </p:nvSpPr>
        <p:spPr bwMode="auto">
          <a:xfrm>
            <a:off x="701101" y="164765"/>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0563</a:t>
            </a:r>
            <a:endParaRPr sz="1500" b="1">
              <a:latin typeface="Oswald"/>
              <a:ea typeface="Oswald"/>
              <a:cs typeface="Oswa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0" name="Google Shape;190;p28"/>
          <p:cNvSpPr txBox="1">
            <a:spLocks noGrp="1"/>
          </p:cNvSpPr>
          <p:nvPr>
            <p:ph type="ctrTitle"/>
          </p:nvPr>
        </p:nvSpPr>
        <p:spPr bwMode="auto">
          <a:xfrm>
            <a:off x="2674050" y="28975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 sz="1300">
                <a:solidFill>
                  <a:srgbClr val="000000"/>
                </a:solidFill>
                <a:latin typeface="Oswald"/>
                <a:ea typeface="Oswald"/>
                <a:cs typeface="Oswald"/>
              </a:rPr>
              <a:t>ОБЕСПЕЧЕНИЕ БЕСПЛАТНЫМ ПРОЕЗДОМ ОДИН РАЗ В ГОД К МЕСТУ ЖИТЕЛЬСТВА И ОБРАТНО К МЕСТУ УЧЕБЫ (ВЫДАЧА БИЛЕТОВ)</a:t>
            </a:r>
            <a:endParaRPr sz="1200">
              <a:solidFill>
                <a:srgbClr val="000000"/>
              </a:solidFill>
              <a:latin typeface="Oswald"/>
              <a:ea typeface="Oswald"/>
              <a:cs typeface="Oswald"/>
            </a:endParaRPr>
          </a:p>
        </p:txBody>
      </p:sp>
      <p:sp>
        <p:nvSpPr>
          <p:cNvPr id="191" name="Google Shape;191;p28"/>
          <p:cNvSpPr txBox="1"/>
          <p:nvPr/>
        </p:nvSpPr>
        <p:spPr bwMode="auto">
          <a:xfrm>
            <a:off x="747150" y="28948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0563</a:t>
            </a:r>
            <a:endParaRPr sz="1500" b="1">
              <a:latin typeface="Oswald"/>
              <a:ea typeface="Oswald"/>
              <a:cs typeface="Oswald"/>
            </a:endParaRPr>
          </a:p>
        </p:txBody>
      </p:sp>
      <p:graphicFrame>
        <p:nvGraphicFramePr>
          <p:cNvPr id="192" name="Google Shape;192;p28"/>
          <p:cNvGraphicFramePr>
            <a:graphicFrameLocks/>
          </p:cNvGraphicFramePr>
          <p:nvPr/>
        </p:nvGraphicFramePr>
        <p:xfrm>
          <a:off x="324888" y="1271769"/>
          <a:ext cx="8494225" cy="2568544"/>
        </p:xfrm>
        <a:graphic>
          <a:graphicData uri="http://schemas.openxmlformats.org/drawingml/2006/table">
            <a:tbl>
              <a:tblPr>
                <a:tableStyleId>{BF4A3D39-4975-46BA-BE83-8B02B6239DEE}</a:tableStyleId>
              </a:tblPr>
              <a:tblGrid>
                <a:gridCol w="4851675">
                  <a:extLst>
                    <a:ext uri="{9D8B030D-6E8A-4147-A177-3AD203B41FA5}">
                      <a16:colId xmlns:a16="http://schemas.microsoft.com/office/drawing/2014/main" val="20000"/>
                    </a:ext>
                  </a:extLst>
                </a:gridCol>
                <a:gridCol w="3642550">
                  <a:extLst>
                    <a:ext uri="{9D8B030D-6E8A-4147-A177-3AD203B41FA5}">
                      <a16:colId xmlns:a16="http://schemas.microsoft.com/office/drawing/2014/main" val="20001"/>
                    </a:ext>
                  </a:extLst>
                </a:gridCol>
              </a:tblGrid>
              <a:tr h="382064">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640378">
                <a:tc>
                  <a:txBody>
                    <a:bodyPr/>
                    <a:lstStyle/>
                    <a:p>
                      <a:pPr marL="179999" marR="0" lvl="0" indent="-159424" algn="l" defTabSz="342900">
                        <a:lnSpc>
                          <a:spcPct val="100000"/>
                        </a:lnSpc>
                        <a:spcBef>
                          <a:spcPts val="0"/>
                        </a:spcBef>
                        <a:spcAft>
                          <a:spcPts val="0"/>
                        </a:spcAft>
                        <a:buClrTx/>
                        <a:buSzPts val="1150"/>
                        <a:buFont typeface="Oswald"/>
                        <a:buChar char="●"/>
                        <a:defRPr/>
                      </a:pPr>
                      <a:r>
                        <a:rPr lang="ru-RU" sz="1200">
                          <a:solidFill>
                            <a:schemeClr val="tx1"/>
                          </a:solidFill>
                          <a:latin typeface="Oswald"/>
                          <a:ea typeface="Oswald"/>
                          <a:cs typeface="Oswald"/>
                        </a:rPr>
                        <a:t>Лица в возрасте от 18 лет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sz="1200">
                        <a:solidFill>
                          <a:schemeClr val="tx1"/>
                        </a:solidFill>
                        <a:latin typeface="Oswald"/>
                        <a:ea typeface="Oswald"/>
                        <a:cs typeface="Oswald"/>
                      </a:endParaRPr>
                    </a:p>
                  </a:txBody>
                  <a:tcPr marL="91425" marR="91425" marT="91425" marB="91425"/>
                </a:tc>
                <a:tc rowSpan="4">
                  <a:txBody>
                    <a:bodyPr/>
                    <a:lstStyle/>
                    <a:p>
                      <a:pPr marL="179999" lvl="0" indent="-158750" algn="l">
                        <a:spcBef>
                          <a:spcPts val="0"/>
                        </a:spcBef>
                        <a:spcAft>
                          <a:spcPts val="0"/>
                        </a:spcAft>
                        <a:buSzPts val="115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58750" algn="l">
                        <a:spcBef>
                          <a:spcPts val="0"/>
                        </a:spcBef>
                        <a:spcAft>
                          <a:spcPts val="0"/>
                        </a:spcAft>
                        <a:buClr>
                          <a:schemeClr val="dk2"/>
                        </a:buClr>
                        <a:buSzPts val="1150"/>
                        <a:buFont typeface="Oswald"/>
                        <a:buChar char="●"/>
                        <a:defRPr/>
                      </a:pPr>
                      <a:r>
                        <a:rPr lang="ru" sz="1200">
                          <a:solidFill>
                            <a:schemeClr val="tx1"/>
                          </a:solidFill>
                          <a:latin typeface="Oswald"/>
                          <a:ea typeface="Oswald"/>
                          <a:cs typeface="Oswald"/>
                        </a:rPr>
                        <a:t>Копия свидетельства о рождении ребенка</a:t>
                      </a:r>
                      <a:endParaRPr sz="1200">
                        <a:solidFill>
                          <a:schemeClr val="tx1"/>
                        </a:solidFill>
                        <a:latin typeface="Oswald"/>
                        <a:ea typeface="Oswald"/>
                        <a:cs typeface="Oswald"/>
                      </a:endParaRPr>
                    </a:p>
                    <a:p>
                      <a:pPr marL="179999" lvl="0" indent="-158750" algn="l">
                        <a:spcBef>
                          <a:spcPts val="0"/>
                        </a:spcBef>
                        <a:spcAft>
                          <a:spcPts val="0"/>
                        </a:spcAft>
                        <a:buClr>
                          <a:schemeClr val="dk2"/>
                        </a:buClr>
                        <a:buSzPts val="1150"/>
                        <a:buFont typeface="Oswald"/>
                        <a:buChar char="●"/>
                        <a:defRPr/>
                      </a:pPr>
                      <a:r>
                        <a:rPr lang="ru" sz="1200">
                          <a:solidFill>
                            <a:schemeClr val="tx1"/>
                          </a:solidFill>
                          <a:latin typeface="Oswald"/>
                          <a:ea typeface="Oswald"/>
                          <a:cs typeface="Oswald"/>
                        </a:rPr>
                        <a:t>Паспорт или иной документ удостоверяющий личность законного представителя</a:t>
                      </a:r>
                      <a:endParaRPr/>
                    </a:p>
                    <a:p>
                      <a:pPr marL="179999" marR="0" lvl="0" indent="-158750" algn="l" defTabSz="342900">
                        <a:lnSpc>
                          <a:spcPct val="100000"/>
                        </a:lnSpc>
                        <a:spcBef>
                          <a:spcPts val="0"/>
                        </a:spcBef>
                        <a:spcAft>
                          <a:spcPts val="0"/>
                        </a:spcAft>
                        <a:buClr>
                          <a:schemeClr val="dk2"/>
                        </a:buClr>
                        <a:buSzPts val="1150"/>
                        <a:buFont typeface="Oswald"/>
                        <a:buChar char="●"/>
                        <a:defRPr/>
                      </a:pPr>
                      <a:r>
                        <a:rPr lang="ru-RU" sz="1200">
                          <a:solidFill>
                            <a:schemeClr val="tx1"/>
                          </a:solidFill>
                          <a:latin typeface="Oswald"/>
                          <a:ea typeface="Oswald"/>
                          <a:cs typeface="Oswald"/>
                        </a:rPr>
                        <a:t>Копия акта органа опеки и попечительства о назначении опекуна (попечителя) или копия договора о передаче ребенка (детей) в приемную семью (патронатную семью)</a:t>
                      </a:r>
                    </a:p>
                    <a:p>
                      <a:pPr marL="179999" lvl="0" indent="-158750" algn="l">
                        <a:spcBef>
                          <a:spcPts val="0"/>
                        </a:spcBef>
                        <a:spcAft>
                          <a:spcPts val="0"/>
                        </a:spcAft>
                        <a:buClr>
                          <a:schemeClr val="dk2"/>
                        </a:buClr>
                        <a:buSzPts val="1150"/>
                        <a:buFont typeface="Oswald"/>
                        <a:buChar char="●"/>
                        <a:defRPr/>
                      </a:pPr>
                      <a:endParaRPr sz="12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r h="250802">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Дети-сироты</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2"/>
                  </a:ext>
                </a:extLst>
              </a:tr>
              <a:tr h="250802">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Дети, оставшиеся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r h="374104">
                <a:tc>
                  <a:txBody>
                    <a:bodyPr/>
                    <a:lstStyle/>
                    <a:p>
                      <a:pPr marL="179999" lvl="0" indent="-159424" algn="l">
                        <a:spcBef>
                          <a:spcPts val="0"/>
                        </a:spcBef>
                        <a:spcAft>
                          <a:spcPts val="0"/>
                        </a:spcAft>
                        <a:buSzPts val="1150"/>
                        <a:buFont typeface="Oswald"/>
                        <a:buChar char="●"/>
                        <a:defRPr/>
                      </a:pPr>
                      <a:r>
                        <a:rPr lang="ru" sz="1200">
                          <a:latin typeface="Oswald"/>
                          <a:ea typeface="Oswald"/>
                          <a:cs typeface="Oswald"/>
                        </a:rPr>
                        <a:t>Лица из числа детей-сирот и детей, оставшихся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7" name="Google Shape;197;p29"/>
          <p:cNvSpPr txBox="1">
            <a:spLocks noGrp="1"/>
          </p:cNvSpPr>
          <p:nvPr>
            <p:ph type="ctrTitle"/>
          </p:nvPr>
        </p:nvSpPr>
        <p:spPr bwMode="auto">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RU" sz="1200" cap="all">
                <a:solidFill>
                  <a:srgbClr val="000000"/>
                </a:solidFill>
                <a:latin typeface="Oswald"/>
                <a:ea typeface="Oswald"/>
                <a:cs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a:t>
            </a:r>
          </a:p>
        </p:txBody>
      </p:sp>
      <p:sp>
        <p:nvSpPr>
          <p:cNvPr id="198" name="Google Shape;198;p29"/>
          <p:cNvSpPr/>
          <p:nvPr/>
        </p:nvSpPr>
        <p:spPr bwMode="auto">
          <a:xfrm>
            <a:off x="534800" y="1234750"/>
            <a:ext cx="8053500" cy="3688500"/>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endParaRPr b="1">
              <a:solidFill>
                <a:srgbClr val="434343"/>
              </a:solidFill>
              <a:latin typeface="Oswald"/>
              <a:ea typeface="Oswald"/>
              <a:cs typeface="Oswald"/>
            </a:endParaRPr>
          </a:p>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57200" lvl="0" indent="-317500" algn="just">
              <a:buClr>
                <a:schemeClr val="dk2"/>
              </a:buClr>
              <a:buSzPts val="1400"/>
              <a:buFont typeface="Oswald"/>
              <a:buChar char="●"/>
              <a:defRPr/>
            </a:pPr>
            <a:r>
              <a:rPr lang="ru-RU"/>
              <a:t>Федеральный закон от 29 декабря 2012 года № 273-ФЗ «Об образовании в Российской Федерации»</a:t>
            </a:r>
            <a:endParaRPr/>
          </a:p>
          <a:p>
            <a:pPr marL="457200" lvl="0" indent="-317500" algn="just">
              <a:buClr>
                <a:schemeClr val="dk2"/>
              </a:buClr>
              <a:buSzPts val="1400"/>
              <a:buFont typeface="Oswald"/>
              <a:buChar char="●"/>
              <a:defRPr/>
            </a:pPr>
            <a:r>
              <a:rPr lang="ru-RU"/>
              <a:t>Закон Свердловской области от 15 июля 2013 года № 78-ОЗ «Об образовании в Свердловской области»</a:t>
            </a:r>
            <a:endParaRPr/>
          </a:p>
          <a:p>
            <a:pPr marL="457200" lvl="0" indent="-317500" algn="just">
              <a:buClr>
                <a:schemeClr val="dk2"/>
              </a:buClr>
              <a:buSzPts val="1400"/>
              <a:buFont typeface="Oswald"/>
              <a:buChar char="●"/>
              <a:defRPr/>
            </a:pPr>
            <a:r>
              <a:rPr lang="ru-RU"/>
              <a:t>постановление Правительства Свердловской области от 23.04.2020 № 270-ПП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 </a:t>
            </a:r>
            <a:endParaRPr/>
          </a:p>
          <a:p>
            <a:pPr marL="457200" lvl="0" indent="-317500" algn="just">
              <a:buClr>
                <a:schemeClr val="dk2"/>
              </a:buClr>
              <a:buSzPts val="1400"/>
              <a:buFont typeface="Oswald"/>
              <a:buChar char="●"/>
              <a:defRPr/>
            </a:pPr>
            <a:endParaRPr lang="ru-RU"/>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57200" marR="0" lvl="0" indent="-317500" algn="just">
              <a:spcBef>
                <a:spcPts val="0"/>
              </a:spcBef>
              <a:spcAft>
                <a:spcPts val="0"/>
              </a:spcAft>
              <a:buClr>
                <a:schemeClr val="dk2"/>
              </a:buClr>
              <a:buSzPts val="1400"/>
              <a:buFont typeface="Oswald"/>
              <a:buChar char="●"/>
              <a:defRPr/>
            </a:pPr>
            <a:r>
              <a:rPr lang="ru">
                <a:solidFill>
                  <a:schemeClr val="tx1"/>
                </a:solidFill>
                <a:latin typeface="Oswald"/>
                <a:ea typeface="Oswald"/>
                <a:cs typeface="Oswald"/>
              </a:rPr>
              <a:t>Размер компенсации: 144,9 руб. (в учебные дни, по состоянию на 01.09.2025)</a:t>
            </a:r>
            <a:endParaRPr>
              <a:solidFill>
                <a:schemeClr val="tx1"/>
              </a:solidFill>
              <a:latin typeface="Oswald"/>
              <a:ea typeface="Oswald"/>
              <a:cs typeface="Oswald"/>
            </a:endParaRPr>
          </a:p>
          <a:p>
            <a:pPr marL="914400" marR="0" lvl="0" indent="0" algn="just">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highlight>
                  <a:schemeClr val="lt2"/>
                </a:highlight>
                <a:latin typeface="Oswald"/>
                <a:ea typeface="Oswald"/>
                <a:cs typeface="Oswald"/>
              </a:rPr>
              <a:t>Периодичность выплаты</a:t>
            </a:r>
            <a:endParaRPr b="1">
              <a:solidFill>
                <a:schemeClr val="tx1"/>
              </a:solidFill>
              <a:highlight>
                <a:schemeClr val="lt2"/>
              </a:highlight>
              <a:latin typeface="Oswald"/>
              <a:ea typeface="Oswald"/>
              <a:cs typeface="Oswald"/>
            </a:endParaRPr>
          </a:p>
          <a:p>
            <a:pPr marL="457200" lvl="0" indent="-317500" algn="l">
              <a:spcBef>
                <a:spcPts val="0"/>
              </a:spcBef>
              <a:spcAft>
                <a:spcPts val="0"/>
              </a:spcAft>
              <a:buClr>
                <a:schemeClr val="dk2"/>
              </a:buClr>
              <a:buSzPts val="1400"/>
              <a:buFont typeface="Oswald"/>
              <a:buChar char="●"/>
              <a:defRPr/>
            </a:pPr>
            <a:r>
              <a:rPr lang="ru">
                <a:solidFill>
                  <a:schemeClr val="tx1"/>
                </a:solidFill>
                <a:latin typeface="Oswald"/>
                <a:ea typeface="Oswald"/>
                <a:cs typeface="Oswald"/>
              </a:rPr>
              <a:t>Ежемесячно</a:t>
            </a:r>
            <a:endParaRPr>
              <a:solidFill>
                <a:schemeClr val="tx1"/>
              </a:solidFill>
              <a:highlight>
                <a:srgbClr val="FF0000"/>
              </a:highlight>
              <a:latin typeface="Oswald"/>
              <a:ea typeface="Oswald"/>
              <a:cs typeface="Oswald"/>
            </a:endParaRPr>
          </a:p>
        </p:txBody>
      </p:sp>
      <p:sp>
        <p:nvSpPr>
          <p:cNvPr id="199" name="Google Shape;199;p29"/>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04" name="Google Shape;204;p30"/>
          <p:cNvGraphicFramePr>
            <a:graphicFrameLocks/>
          </p:cNvGraphicFramePr>
          <p:nvPr/>
        </p:nvGraphicFramePr>
        <p:xfrm>
          <a:off x="324888" y="1271770"/>
          <a:ext cx="8494225" cy="3537855"/>
        </p:xfrm>
        <a:graphic>
          <a:graphicData uri="http://schemas.openxmlformats.org/drawingml/2006/table">
            <a:tbl>
              <a:tblPr>
                <a:tableStyleId>{BF4A3D39-4975-46BA-BE83-8B02B6239DEE}</a:tableStyleId>
              </a:tblPr>
              <a:tblGrid>
                <a:gridCol w="3953500">
                  <a:extLst>
                    <a:ext uri="{9D8B030D-6E8A-4147-A177-3AD203B41FA5}">
                      <a16:colId xmlns:a16="http://schemas.microsoft.com/office/drawing/2014/main" val="20000"/>
                    </a:ext>
                  </a:extLst>
                </a:gridCol>
                <a:gridCol w="4540725">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34865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Родитель (законный представитель) ребенка-инвалида, обучающегося по основной общеобразовательной программе на дому</a:t>
                      </a:r>
                      <a:endParaRPr sz="1200">
                        <a:latin typeface="Oswald"/>
                        <a:ea typeface="Oswald"/>
                        <a:cs typeface="Oswald"/>
                      </a:endParaRPr>
                    </a:p>
                  </a:txBody>
                  <a:tcPr marL="91425" marR="91425" marT="91425" marB="91425"/>
                </a:tc>
                <a:tc rowSpan="3">
                  <a:txBody>
                    <a:bodyPr/>
                    <a:lstStyle/>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Подача заявления руководителю образовательной организации</a:t>
                      </a: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Копию паспорта или иного документа, удостоверяющего личность заявителя</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Копия документа, подтверждающего место пребывания (жительства) заявителя на территории Свердловской области</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Копия свидетельства о рождении ребенка заявителя, в отношении которого назначается денежная компенсация </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Копия заключения психолого-медико-педагогической комиссии</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Сведения о банковских реквизитах и номере лицевого счета заявителя, открытого в кредитной организации Российской Федерации на имя заявителя</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Заявление о согласии на обработку персональных данных заявителя и обучающегося с ОВЗ в соответствии с законодательством Российской Федерации</a:t>
                      </a:r>
                    </a:p>
                  </a:txBody>
                  <a:tcPr marL="91425" marR="91425" marT="91425" marB="91425"/>
                </a:tc>
                <a:extLst>
                  <a:ext uri="{0D108BD9-81ED-4DB2-BD59-A6C34878D82A}">
                    <a16:rowId xmlns:a16="http://schemas.microsoft.com/office/drawing/2014/main" val="10001"/>
                  </a:ext>
                </a:extLst>
              </a:tr>
              <a:tr h="977625">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Родитель (законный представитель) ребенка с ограниченными возможностями здоровья</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2"/>
                  </a:ext>
                </a:extLst>
              </a:tr>
              <a:tr h="977625">
                <a:tc>
                  <a:txBody>
                    <a:bodyPr/>
                    <a:lstStyle/>
                    <a:p>
                      <a:pPr marL="179999" lvl="0" indent="-162599" algn="l">
                        <a:spcBef>
                          <a:spcPts val="0"/>
                        </a:spcBef>
                        <a:spcAft>
                          <a:spcPts val="0"/>
                        </a:spcAft>
                        <a:buSzPts val="1200"/>
                        <a:buFont typeface="Oswald"/>
                        <a:buChar char="●"/>
                        <a:defRPr/>
                      </a:pPr>
                      <a:r>
                        <a:rPr lang="ru-RU" sz="1200">
                          <a:solidFill>
                            <a:srgbClr val="000000"/>
                          </a:solidFill>
                          <a:latin typeface="Oswald"/>
                          <a:ea typeface="Oswald"/>
                          <a:cs typeface="Oswald"/>
                        </a:rPr>
                        <a:t>Инвалиды молодого возраста в возрасте </a:t>
                      </a:r>
                      <a:br>
                        <a:rPr lang="ru-RU" sz="1200">
                          <a:solidFill>
                            <a:srgbClr val="000000"/>
                          </a:solidFill>
                          <a:latin typeface="Oswald"/>
                          <a:ea typeface="Oswald"/>
                          <a:cs typeface="Oswald"/>
                        </a:rPr>
                      </a:br>
                      <a:r>
                        <a:rPr lang="ru-RU" sz="1200">
                          <a:solidFill>
                            <a:srgbClr val="000000"/>
                          </a:solidFill>
                          <a:latin typeface="Oswald"/>
                          <a:ea typeface="Oswald"/>
                          <a:cs typeface="Oswald"/>
                        </a:rPr>
                        <a:t>от 18 до 44 лет включительно,</a:t>
                      </a:r>
                      <a:r>
                        <a:rPr lang="en-US" sz="1200">
                          <a:solidFill>
                            <a:srgbClr val="000000"/>
                          </a:solidFill>
                          <a:latin typeface="Oswald"/>
                          <a:ea typeface="Oswald"/>
                          <a:cs typeface="Oswald"/>
                        </a:rPr>
                        <a:t> </a:t>
                      </a:r>
                      <a:r>
                        <a:rPr lang="ru-RU" sz="1200">
                          <a:solidFill>
                            <a:srgbClr val="000000"/>
                          </a:solidFill>
                          <a:latin typeface="Oswald"/>
                          <a:ea typeface="Oswald"/>
                          <a:cs typeface="Oswald"/>
                        </a:rPr>
                        <a:t>осваивающие основные общеобразовательные программы на дому, в государственных образовательных организациях Свердловской области, расположенных на территории Свердловской области</a:t>
                      </a:r>
                      <a:endParaRPr sz="1200">
                        <a:solidFill>
                          <a:srgbClr val="000000"/>
                        </a:solidFill>
                        <a:latin typeface="Oswald"/>
                        <a:ea typeface="Oswald"/>
                        <a:cs typeface="Oswald"/>
                      </a:endParaRPr>
                    </a:p>
                  </a:txBody>
                  <a:tcPr marL="91425" marR="91425" marT="91425" marB="91425"/>
                </a:tc>
                <a:tc vMerge="1">
                  <a:txBody>
                    <a:bodyPr/>
                    <a:lstStyle/>
                    <a:p>
                      <a:pPr marL="179999" lvl="0" indent="-161925" algn="l">
                        <a:spcBef>
                          <a:spcPts val="0"/>
                        </a:spcBef>
                        <a:spcAft>
                          <a:spcPts val="0"/>
                        </a:spcAft>
                        <a:buSzPts val="1200"/>
                        <a:buFont typeface="Oswald"/>
                        <a:buChar char="●"/>
                        <a:defRPr/>
                      </a:pPr>
                      <a:endParaRPr sz="1200">
                        <a:latin typeface="Oswald"/>
                        <a:ea typeface="Oswald"/>
                        <a:cs typeface="Oswald"/>
                      </a:endParaRPr>
                    </a:p>
                  </a:txBody>
                  <a:tcPr marL="91425" marR="91425" marT="91425" marB="91425"/>
                </a:tc>
                <a:extLst>
                  <a:ext uri="{0D108BD9-81ED-4DB2-BD59-A6C34878D82A}">
                    <a16:rowId xmlns:a16="http://schemas.microsoft.com/office/drawing/2014/main" val="10003"/>
                  </a:ext>
                </a:extLst>
              </a:tr>
            </a:tbl>
          </a:graphicData>
        </a:graphic>
      </p:graphicFrame>
      <p:sp>
        <p:nvSpPr>
          <p:cNvPr id="205" name="Google Shape;205;p30"/>
          <p:cNvSpPr txBox="1">
            <a:spLocks noGrp="1"/>
          </p:cNvSpPr>
          <p:nvPr>
            <p:ph type="ctrTitle"/>
          </p:nvPr>
        </p:nvSpPr>
        <p:spPr bwMode="auto">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 sz="1200">
                <a:solidFill>
                  <a:srgbClr val="000000"/>
                </a:solidFill>
                <a:latin typeface="Oswald"/>
                <a:ea typeface="Oswald"/>
                <a:cs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a:t>
            </a:r>
            <a:endParaRPr sz="1200">
              <a:solidFill>
                <a:srgbClr val="000000"/>
              </a:solidFill>
              <a:latin typeface="Oswald"/>
              <a:ea typeface="Oswald"/>
              <a:cs typeface="Oswald"/>
            </a:endParaRPr>
          </a:p>
        </p:txBody>
      </p:sp>
      <p:sp>
        <p:nvSpPr>
          <p:cNvPr id="206" name="Google Shape;206;p30"/>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11" name="Google Shape;211;p31"/>
          <p:cNvSpPr txBox="1">
            <a:spLocks noGrp="1"/>
          </p:cNvSpPr>
          <p:nvPr>
            <p:ph type="ctrTitle"/>
          </p:nvPr>
        </p:nvSpPr>
        <p:spPr bwMode="auto">
          <a:xfrm>
            <a:off x="2674050" y="224738"/>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defRPr/>
            </a:pPr>
            <a:r>
              <a:rPr lang="ru-RU" sz="1000" cap="all">
                <a:solidFill>
                  <a:srgbClr val="000000"/>
                </a:solidFill>
                <a:latin typeface="Oswald"/>
                <a:ea typeface="Oswald"/>
                <a:cs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p>
        </p:txBody>
      </p:sp>
      <p:sp>
        <p:nvSpPr>
          <p:cNvPr id="212" name="Google Shape;212;p31"/>
          <p:cNvSpPr/>
          <p:nvPr/>
        </p:nvSpPr>
        <p:spPr bwMode="auto">
          <a:xfrm>
            <a:off x="534800" y="1109760"/>
            <a:ext cx="8053500" cy="3688500"/>
          </a:xfrm>
          <a:prstGeom prst="rect">
            <a:avLst/>
          </a:prstGeom>
          <a:noFill/>
          <a:ln>
            <a:noFill/>
          </a:ln>
        </p:spPr>
        <p:txBody>
          <a:bodyPr spcFirstLastPara="1" wrap="square" lIns="270000"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57200" marR="0" lvl="0" indent="-311150" algn="just">
              <a:spcBef>
                <a:spcPts val="0"/>
              </a:spcBef>
              <a:spcAft>
                <a:spcPts val="0"/>
              </a:spcAft>
              <a:buClr>
                <a:schemeClr val="dk2"/>
              </a:buClr>
              <a:buSzPts val="1300"/>
              <a:buFont typeface="Oswald"/>
              <a:buChar char="●"/>
              <a:defRPr/>
            </a:pPr>
            <a:r>
              <a:rPr lang="ru-RU"/>
              <a:t>Федеральный закон от 29 декабря 2012 года № 273-ФЗ «Об образовании в Российской Федерации»</a:t>
            </a:r>
            <a:endParaRPr/>
          </a:p>
          <a:p>
            <a:pPr marL="457200" marR="0" lvl="0" indent="-311150" algn="just">
              <a:spcBef>
                <a:spcPts val="0"/>
              </a:spcBef>
              <a:spcAft>
                <a:spcPts val="0"/>
              </a:spcAft>
              <a:buClr>
                <a:schemeClr val="dk2"/>
              </a:buClr>
              <a:buSzPts val="1300"/>
              <a:buFont typeface="Oswald"/>
              <a:buChar char="●"/>
              <a:defRPr/>
            </a:pPr>
            <a:r>
              <a:rPr lang="ru-RU"/>
              <a:t>Закон Свердловской области от 15 июля 2013 года № 78-ОЗ «Об образовании в Свердловской области»</a:t>
            </a:r>
            <a:endParaRPr/>
          </a:p>
          <a:p>
            <a:pPr marL="457200" marR="0" lvl="0" indent="-311150" algn="just">
              <a:spcBef>
                <a:spcPts val="0"/>
              </a:spcBef>
              <a:spcAft>
                <a:spcPts val="0"/>
              </a:spcAft>
              <a:buClr>
                <a:schemeClr val="dk2"/>
              </a:buClr>
              <a:buSzPts val="1300"/>
              <a:buFont typeface="Oswald"/>
              <a:buChar char="●"/>
              <a:defRPr/>
            </a:pPr>
            <a:r>
              <a:rPr lang="ru-RU"/>
              <a:t>Постановление Правительства Свердловской области от 27.11.2020 № 872-ПП «Об утверждении Порядка предоставления денежной компенсации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a:solidFill>
                <a:schemeClr val="tx1"/>
              </a:solidFill>
              <a:latin typeface="Oswald"/>
              <a:ea typeface="Oswald"/>
              <a:cs typeface="Oswald"/>
            </a:endParaRPr>
          </a:p>
          <a:p>
            <a:pPr marL="457200" marR="0" lvl="0" indent="0" algn="just">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57200" marR="0" lvl="0" indent="-317500" algn="just">
              <a:spcBef>
                <a:spcPts val="0"/>
              </a:spcBef>
              <a:spcAft>
                <a:spcPts val="0"/>
              </a:spcAft>
              <a:buClr>
                <a:schemeClr val="dk2"/>
              </a:buClr>
              <a:buSzPts val="1400"/>
              <a:buFont typeface="Oswald"/>
              <a:buChar char="●"/>
              <a:defRPr/>
            </a:pPr>
            <a:r>
              <a:rPr lang="ru">
                <a:solidFill>
                  <a:schemeClr val="tx1"/>
                </a:solidFill>
                <a:latin typeface="Oswald"/>
                <a:ea typeface="Oswald"/>
                <a:cs typeface="Oswald"/>
              </a:rPr>
              <a:t>Размер компенсации:</a:t>
            </a:r>
            <a:r>
              <a:rPr lang="ru">
                <a:solidFill>
                  <a:srgbClr val="FF0000"/>
                </a:solidFill>
                <a:latin typeface="Oswald"/>
                <a:ea typeface="Oswald"/>
                <a:cs typeface="Oswald"/>
              </a:rPr>
              <a:t> </a:t>
            </a:r>
            <a:r>
              <a:rPr lang="ru">
                <a:solidFill>
                  <a:schemeClr val="tx1"/>
                </a:solidFill>
                <a:latin typeface="Oswald"/>
                <a:ea typeface="Oswald"/>
                <a:cs typeface="Oswald"/>
              </a:rPr>
              <a:t>147,0 руб. (в учебные дни при реализации образовательных программ, в том числе с применением электронного обучения и дистанционных образовательных технологий, по состоянию на 01.09.2025)</a:t>
            </a:r>
            <a:endParaRPr>
              <a:solidFill>
                <a:schemeClr val="tx1"/>
              </a:solidFill>
              <a:latin typeface="Oswald"/>
              <a:ea typeface="Oswald"/>
              <a:cs typeface="Oswald"/>
            </a:endParaRPr>
          </a:p>
          <a:p>
            <a:pPr marL="457200" marR="0" lvl="0" indent="0" algn="just">
              <a:spcBef>
                <a:spcPts val="0"/>
              </a:spcBef>
              <a:spcAft>
                <a:spcPts val="0"/>
              </a:spcAft>
              <a:buNone/>
              <a:defRPr/>
            </a:pPr>
            <a:endParaRPr b="1">
              <a:solidFill>
                <a:schemeClr val="tx1"/>
              </a:solidFill>
              <a:highlight>
                <a:schemeClr val="lt2"/>
              </a:highlight>
              <a:latin typeface="Oswald"/>
              <a:ea typeface="Oswald"/>
              <a:cs typeface="Oswald"/>
            </a:endParaRPr>
          </a:p>
          <a:p>
            <a:pPr marL="0" lvl="0" indent="0" algn="ctr">
              <a:spcBef>
                <a:spcPts val="0"/>
              </a:spcBef>
              <a:spcAft>
                <a:spcPts val="0"/>
              </a:spcAft>
              <a:buNone/>
              <a:defRPr/>
            </a:pPr>
            <a:r>
              <a:rPr lang="ru" b="1">
                <a:solidFill>
                  <a:schemeClr val="tx1"/>
                </a:solidFill>
                <a:highlight>
                  <a:schemeClr val="lt2"/>
                </a:highlight>
                <a:latin typeface="Oswald"/>
                <a:ea typeface="Oswald"/>
                <a:cs typeface="Oswald"/>
              </a:rPr>
              <a:t>Периодичность выплаты</a:t>
            </a:r>
            <a:endParaRPr b="1">
              <a:solidFill>
                <a:schemeClr val="tx1"/>
              </a:solidFill>
              <a:highlight>
                <a:srgbClr val="FF0000"/>
              </a:highlight>
              <a:latin typeface="Oswald"/>
              <a:ea typeface="Oswald"/>
              <a:cs typeface="Oswald"/>
            </a:endParaRPr>
          </a:p>
          <a:p>
            <a:pPr marL="457200" lvl="0" indent="-317500" algn="l">
              <a:spcBef>
                <a:spcPts val="0"/>
              </a:spcBef>
              <a:spcAft>
                <a:spcPts val="0"/>
              </a:spcAft>
              <a:buClr>
                <a:schemeClr val="dk2"/>
              </a:buClr>
              <a:buSzPts val="1400"/>
              <a:buFont typeface="Oswald"/>
              <a:buChar char="●"/>
              <a:defRPr/>
            </a:pPr>
            <a:r>
              <a:rPr lang="ru">
                <a:solidFill>
                  <a:schemeClr val="tx1"/>
                </a:solidFill>
                <a:latin typeface="Oswald"/>
                <a:ea typeface="Oswald"/>
                <a:cs typeface="Oswald"/>
              </a:rPr>
              <a:t>Ежемесячно</a:t>
            </a:r>
            <a:endParaRPr>
              <a:solidFill>
                <a:schemeClr val="dk2"/>
              </a:solidFill>
              <a:highlight>
                <a:srgbClr val="FF0000"/>
              </a:highlight>
              <a:latin typeface="Oswald"/>
              <a:ea typeface="Oswald"/>
              <a:cs typeface="Oswald"/>
            </a:endParaRPr>
          </a:p>
        </p:txBody>
      </p:sp>
      <p:sp>
        <p:nvSpPr>
          <p:cNvPr id="213" name="Google Shape;213;p31"/>
          <p:cNvSpPr txBox="1"/>
          <p:nvPr/>
        </p:nvSpPr>
        <p:spPr bwMode="auto">
          <a:xfrm>
            <a:off x="747150" y="224738"/>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a:gsLst>
            <a:gs pos="0">
              <a:srgbClr val="DADFE4">
                <a:alpha val="60000"/>
              </a:srgbClr>
            </a:gs>
            <a:gs pos="100000">
              <a:srgbClr val="F3F3F3"/>
            </a:gs>
          </a:gsLst>
          <a:lin ang="5400012" scaled="0"/>
        </a:gradFill>
        <a:effectLst/>
      </p:bgPr>
    </p:bg>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508000" y="333447"/>
            <a:ext cx="7907230" cy="990600"/>
          </a:xfrm>
        </p:spPr>
        <p:txBody>
          <a:bodyPr>
            <a:normAutofit/>
          </a:bodyPr>
          <a:lstStyle/>
          <a:p>
            <a:pPr algn="ctr">
              <a:defRPr/>
            </a:pPr>
            <a:r>
              <a:rPr lang="ru-RU" sz="2000" b="1">
                <a:solidFill>
                  <a:schemeClr val="tx1"/>
                </a:solidFill>
                <a:latin typeface="Oswald"/>
              </a:rPr>
              <a:t>Основополагающие законы и нормативно-правовые документы, обеспечивающие предоставление мер социальной защиты</a:t>
            </a:r>
            <a:endParaRPr/>
          </a:p>
        </p:txBody>
      </p:sp>
      <p:sp>
        <p:nvSpPr>
          <p:cNvPr id="3" name="Объект 2"/>
          <p:cNvSpPr>
            <a:spLocks noGrp="1"/>
          </p:cNvSpPr>
          <p:nvPr>
            <p:ph idx="1"/>
          </p:nvPr>
        </p:nvSpPr>
        <p:spPr bwMode="auto">
          <a:xfrm>
            <a:off x="414440" y="1210033"/>
            <a:ext cx="7945788" cy="3320989"/>
          </a:xfrm>
        </p:spPr>
        <p:txBody>
          <a:bodyPr>
            <a:normAutofit fontScale="85000" lnSpcReduction="10000"/>
          </a:bodyPr>
          <a:lstStyle/>
          <a:p>
            <a:pPr marL="0" lvl="0" indent="0">
              <a:lnSpc>
                <a:spcPct val="120000"/>
              </a:lnSpc>
              <a:spcBef>
                <a:spcPts val="0"/>
              </a:spcBef>
              <a:buNone/>
              <a:defRPr/>
            </a:pPr>
            <a:endParaRPr lang="ru-RU" sz="1400" b="1">
              <a:solidFill>
                <a:schemeClr val="tx1"/>
              </a:solidFill>
              <a:latin typeface="Oswald"/>
              <a:ea typeface="Oswald"/>
              <a:cs typeface="Oswald"/>
            </a:endParaRP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60800" lvl="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Федеральный закон от 24 июля 1998 года № 124-ФЗ «Об основных гарантиях прав ребенка в Российской Федерации»</a:t>
            </a: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Закон Свердловской области от 23 октября 1995 года № 28-ОЗ «О защите прав ребенка</a:t>
            </a:r>
            <a:r>
              <a:rPr lang="en-US" sz="1400">
                <a:solidFill>
                  <a:schemeClr val="tx1"/>
                </a:solidFill>
                <a:latin typeface="Oswald"/>
                <a:ea typeface="Oswald"/>
                <a:cs typeface="Oswald"/>
              </a:rPr>
              <a:t>»</a:t>
            </a:r>
            <a:endParaRPr lang="ru-RU" sz="1400">
              <a:solidFill>
                <a:schemeClr val="tx1"/>
              </a:solidFill>
              <a:latin typeface="Oswald"/>
              <a:ea typeface="Oswald"/>
              <a:cs typeface="Oswald"/>
            </a:endParaRP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Приказ Министерства образования Свердловской области от 14.08.2025 № 380-Д «Об утверждении Перечня мер социальной защиты (поддержки), предоставляемых Министерством образования Свердловской области, подлежащих передаче в государственную информационную систему «Единая централизованная цифровая платформа в социальной сфере» </a:t>
            </a:r>
          </a:p>
          <a:p>
            <a:pPr marL="460800" indent="-319299">
              <a:lnSpc>
                <a:spcPct val="120000"/>
              </a:lnSpc>
              <a:spcBef>
                <a:spcPts val="0"/>
              </a:spcBef>
              <a:buClr>
                <a:schemeClr val="dk2"/>
              </a:buClr>
              <a:buSzPts val="1400"/>
              <a:buFont typeface="Oswald"/>
              <a:buChar char="●"/>
              <a:defRPr/>
            </a:pPr>
            <a:r>
              <a:rPr lang="ru-RU" sz="1400">
                <a:solidFill>
                  <a:schemeClr val="tx1"/>
                </a:solidFill>
                <a:latin typeface="Oswald"/>
                <a:ea typeface="Oswald"/>
                <a:cs typeface="Oswald"/>
              </a:rPr>
              <a:t>Приказ Министерства образования Свердловской области от 09.01.2025 № 2-Д «Об осуществлении государственными бюджетными и автономными образовательными учреждениями Свердловской области полномочий Министерства образования Свердловской области по исполнению публичных обязательств перед физическим лицом, подлежащих исполнению в денежной форме, и финансового обеспечения их осуществления в 2025 году» </a:t>
            </a:r>
            <a:endParaRPr/>
          </a:p>
          <a:p>
            <a:pPr marL="460800" indent="-319299" algn="just">
              <a:spcBef>
                <a:spcPts val="0"/>
              </a:spcBef>
              <a:buClr>
                <a:schemeClr val="dk2"/>
              </a:buClr>
              <a:buSzPts val="1400"/>
              <a:buFont typeface="Oswald"/>
              <a:buChar char="●"/>
              <a:defRPr/>
            </a:pPr>
            <a:endParaRPr lang="ru-RU" sz="1300">
              <a:solidFill>
                <a:schemeClr val="tx1"/>
              </a:solidFill>
              <a:latin typeface="Oswald"/>
              <a:ea typeface="Oswald"/>
              <a:cs typeface="Oswald"/>
            </a:endParaRPr>
          </a:p>
          <a:p>
            <a:pPr marL="460800" lvl="0" indent="-293900" algn="just">
              <a:spcBef>
                <a:spcPts val="0"/>
              </a:spcBef>
              <a:buClr>
                <a:schemeClr val="dk2"/>
              </a:buClr>
              <a:buSzPts val="1000"/>
              <a:buFont typeface="Oswald"/>
              <a:buChar char="●"/>
              <a:defRPr/>
            </a:pPr>
            <a:endParaRPr lang="ru-RU" sz="1400">
              <a:solidFill>
                <a:srgbClr val="FF0000"/>
              </a:solidFill>
              <a:latin typeface="Oswald"/>
              <a:ea typeface="Oswald"/>
              <a:cs typeface="Oswald"/>
            </a:endParaRPr>
          </a:p>
          <a:p>
            <a:pPr marL="460800" indent="-293900" algn="just">
              <a:spcBef>
                <a:spcPts val="0"/>
              </a:spcBef>
              <a:buClr>
                <a:schemeClr val="dk2"/>
              </a:buClr>
              <a:buSzPts val="1000"/>
              <a:buFont typeface="Oswald"/>
              <a:buChar char="●"/>
              <a:defRPr/>
            </a:pPr>
            <a:endParaRPr lang="ru-RU" sz="1400">
              <a:solidFill>
                <a:srgbClr val="FF0000"/>
              </a:solidFill>
              <a:latin typeface="Oswald"/>
              <a:ea typeface="Oswald"/>
              <a:cs typeface="Oswald"/>
            </a:endParaRPr>
          </a:p>
          <a:p>
            <a:pPr marL="460800" lvl="0" indent="-293900" algn="just">
              <a:spcBef>
                <a:spcPts val="0"/>
              </a:spcBef>
              <a:buClr>
                <a:schemeClr val="dk2"/>
              </a:buClr>
              <a:buSzPts val="1000"/>
              <a:buFont typeface="Oswald"/>
              <a:buChar char="●"/>
              <a:defRPr/>
            </a:pPr>
            <a:endParaRPr lang="ru-RU" sz="1400">
              <a:solidFill>
                <a:srgbClr val="FF0000"/>
              </a:solidFill>
              <a:latin typeface="Oswald"/>
              <a:ea typeface="Oswald"/>
              <a:cs typeface="Oswald"/>
            </a:endParaRPr>
          </a:p>
          <a:p>
            <a:pPr marL="460800" lvl="0" indent="-319299" algn="just">
              <a:spcBef>
                <a:spcPts val="0"/>
              </a:spcBef>
              <a:buClr>
                <a:schemeClr val="dk2"/>
              </a:buClr>
              <a:buSzPts val="1400"/>
              <a:buFont typeface="Oswald"/>
              <a:buChar char="●"/>
              <a:defRPr/>
            </a:pPr>
            <a:endParaRPr lang="ru-RU">
              <a:solidFill>
                <a:schemeClr val="tx1"/>
              </a:solidFill>
              <a:latin typeface="Oswald"/>
              <a:ea typeface="Oswald"/>
              <a:cs typeface="Oswald"/>
            </a:endParaRPr>
          </a:p>
          <a:p>
            <a:pPr>
              <a:defRPr/>
            </a:pPr>
            <a:endParaRPr lang="ru-RU">
              <a:latin typeface="Oswa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18" name="Google Shape;218;p32"/>
          <p:cNvGraphicFramePr>
            <a:graphicFrameLocks/>
          </p:cNvGraphicFramePr>
          <p:nvPr/>
        </p:nvGraphicFramePr>
        <p:xfrm>
          <a:off x="251520" y="1067839"/>
          <a:ext cx="8712968" cy="3291750"/>
        </p:xfrm>
        <a:graphic>
          <a:graphicData uri="http://schemas.openxmlformats.org/drawingml/2006/table">
            <a:tbl>
              <a:tblPr>
                <a:tableStyleId>{BF4A3D39-4975-46BA-BE83-8B02B6239DEE}</a:tableStyleId>
              </a:tblPr>
              <a:tblGrid>
                <a:gridCol w="2805374">
                  <a:extLst>
                    <a:ext uri="{9D8B030D-6E8A-4147-A177-3AD203B41FA5}">
                      <a16:colId xmlns:a16="http://schemas.microsoft.com/office/drawing/2014/main" val="20000"/>
                    </a:ext>
                  </a:extLst>
                </a:gridCol>
                <a:gridCol w="5907594">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000" b="1">
                          <a:latin typeface="Oswald"/>
                          <a:ea typeface="Oswald"/>
                          <a:cs typeface="Oswald"/>
                        </a:rPr>
                        <a:t>Категория получателей </a:t>
                      </a:r>
                      <a:br>
                        <a:rPr lang="ru-RU" sz="1000" b="1">
                          <a:latin typeface="Oswald"/>
                          <a:ea typeface="Oswald"/>
                          <a:cs typeface="Oswald"/>
                        </a:rPr>
                      </a:br>
                      <a:r>
                        <a:rPr lang="ru-RU" sz="1000" b="1">
                          <a:latin typeface="Oswald"/>
                          <a:ea typeface="Oswald"/>
                          <a:cs typeface="Oswald"/>
                        </a:rPr>
                        <a:t>(в соответствии с НПА Свердловской области)</a:t>
                      </a:r>
                      <a:endParaRPr sz="10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000" b="1">
                          <a:latin typeface="Oswald"/>
                          <a:ea typeface="Oswald"/>
                          <a:cs typeface="Oswald"/>
                        </a:rPr>
                        <a:t>Порядок получения</a:t>
                      </a:r>
                      <a:endParaRPr sz="10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883450">
                <a:tc>
                  <a:txBody>
                    <a:bodyPr/>
                    <a:lstStyle/>
                    <a:p>
                      <a:pPr marL="179999" lvl="0" indent="-156249" algn="l">
                        <a:spcBef>
                          <a:spcPts val="0"/>
                        </a:spcBef>
                        <a:spcAft>
                          <a:spcPts val="0"/>
                        </a:spcAft>
                        <a:buSzPts val="1100"/>
                        <a:buFont typeface="Oswald"/>
                        <a:buChar char="●"/>
                        <a:defRPr/>
                      </a:pPr>
                      <a:r>
                        <a:rPr lang="ru" sz="1000">
                          <a:latin typeface="Oswald"/>
                          <a:ea typeface="Oswald"/>
                          <a:cs typeface="Oswald"/>
                        </a:rPr>
                        <a:t>Ребенок-инвалид</a:t>
                      </a:r>
                      <a:endParaRPr lang="ru" sz="1000">
                        <a:solidFill>
                          <a:srgbClr val="000000"/>
                        </a:solidFill>
                        <a:latin typeface="Oswald"/>
                        <a:ea typeface="Oswald"/>
                        <a:cs typeface="Oswald"/>
                      </a:endParaRPr>
                    </a:p>
                    <a:p>
                      <a:pPr marL="179999" lvl="0" indent="-156249" algn="l">
                        <a:spcBef>
                          <a:spcPts val="0"/>
                        </a:spcBef>
                        <a:spcAft>
                          <a:spcPts val="0"/>
                        </a:spcAft>
                        <a:buSzPts val="1100"/>
                        <a:buFont typeface="Oswald"/>
                        <a:buChar char="●"/>
                        <a:defRPr/>
                      </a:pPr>
                      <a:r>
                        <a:rPr lang="ru-RU" sz="1000">
                          <a:solidFill>
                            <a:srgbClr val="000000"/>
                          </a:solidFill>
                          <a:latin typeface="Oswald"/>
                          <a:ea typeface="Oswald"/>
                          <a:cs typeface="Oswald"/>
                        </a:rPr>
                        <a:t>Инвалиды молодого возраста в возрасте от 18 до 44 лет включительно, осваивающие по очной форме обучения за счет средств областного бюджета образовательные программы среднего профессионального образования и (или) программы профессиональной подготовки по профессиям рабочих, должностям служащих</a:t>
                      </a:r>
                      <a:endParaRPr sz="1000">
                        <a:solidFill>
                          <a:srgbClr val="000000"/>
                        </a:solidFill>
                        <a:latin typeface="Oswald"/>
                        <a:ea typeface="Oswald"/>
                        <a:cs typeface="Oswald"/>
                      </a:endParaRPr>
                    </a:p>
                  </a:txBody>
                  <a:tcPr marL="91425" marR="91425" marT="91425" marB="91425"/>
                </a:tc>
                <a:tc>
                  <a:txBody>
                    <a:bodyPr/>
                    <a:lstStyle/>
                    <a:p>
                      <a:pPr marL="179999" lvl="0" indent="-155575" algn="l">
                        <a:spcBef>
                          <a:spcPts val="0"/>
                        </a:spcBef>
                        <a:spcAft>
                          <a:spcPts val="0"/>
                        </a:spcAft>
                        <a:buSzPts val="1100"/>
                        <a:buFont typeface="Oswald"/>
                        <a:buChar char="●"/>
                        <a:defRPr/>
                      </a:pPr>
                      <a:r>
                        <a:rPr lang="ru" sz="1000">
                          <a:latin typeface="Oswald"/>
                          <a:ea typeface="Oswald"/>
                          <a:cs typeface="Oswald"/>
                        </a:rPr>
                        <a:t>Подача заявления руководителю образовательной организации</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Копия паспорта или иного документа, удостоверяющего личность заявителя</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Копия свидетельства о рождении ребенка заявителя, в отношении которого назначается денежная компенсация</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Справка федерального государственного учреждения медико-социальной экспертизы об установлении инвалидности</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Сведения о банковских реквизитах и номере лицевого счета обучающегося, открытого в кредитной организации РФ</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Заявление о согласии на </a:t>
                      </a:r>
                      <a:r>
                        <a:rPr lang="ru" sz="1000">
                          <a:solidFill>
                            <a:srgbClr val="000000"/>
                          </a:solidFill>
                          <a:latin typeface="Oswald"/>
                          <a:ea typeface="Oswald"/>
                          <a:cs typeface="Oswald"/>
                        </a:rPr>
                        <a:t>обработку персональных данных заявителя и обучающихся с ОВЗ в соответствии с законодательством РФ </a:t>
                      </a:r>
                      <a:r>
                        <a:rPr lang="ru-RU" sz="1000">
                          <a:solidFill>
                            <a:srgbClr val="000000"/>
                          </a:solidFill>
                          <a:latin typeface="Oswald"/>
                          <a:ea typeface="Oswald"/>
                          <a:cs typeface="Oswald"/>
                        </a:rPr>
                        <a:t>(в случае отсутствия в образовательной организации)</a:t>
                      </a:r>
                      <a:endParaRPr sz="1000">
                        <a:solidFill>
                          <a:srgbClr val="000000"/>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r h="590775">
                <a:tc>
                  <a:txBody>
                    <a:bodyPr/>
                    <a:lstStyle/>
                    <a:p>
                      <a:pPr marL="179999" lvl="0" indent="-156249" algn="l">
                        <a:spcBef>
                          <a:spcPts val="0"/>
                        </a:spcBef>
                        <a:spcAft>
                          <a:spcPts val="0"/>
                        </a:spcAft>
                        <a:buSzPts val="1100"/>
                        <a:buFont typeface="Oswald"/>
                        <a:buChar char="●"/>
                        <a:defRPr/>
                      </a:pPr>
                      <a:r>
                        <a:rPr lang="ru" sz="1000">
                          <a:latin typeface="Oswald"/>
                          <a:ea typeface="Oswald"/>
                          <a:cs typeface="Oswald"/>
                        </a:rPr>
                        <a:t>Обучающиеся с ограниченными возможностями здоровья</a:t>
                      </a:r>
                      <a:endParaRPr sz="1000">
                        <a:latin typeface="Oswald"/>
                        <a:ea typeface="Oswald"/>
                        <a:cs typeface="Oswald"/>
                      </a:endParaRPr>
                    </a:p>
                  </a:txBody>
                  <a:tcPr marL="91425" marR="91425" marT="91425" marB="91425"/>
                </a:tc>
                <a:tc>
                  <a:txBody>
                    <a:bodyPr/>
                    <a:lstStyle/>
                    <a:p>
                      <a:pPr marL="179999" lvl="0" indent="-155575" algn="l">
                        <a:spcBef>
                          <a:spcPts val="0"/>
                        </a:spcBef>
                        <a:spcAft>
                          <a:spcPts val="0"/>
                        </a:spcAft>
                        <a:buSzPts val="1100"/>
                        <a:buFont typeface="Oswald"/>
                        <a:buChar char="●"/>
                        <a:defRPr/>
                      </a:pPr>
                      <a:r>
                        <a:rPr lang="ru" sz="1000">
                          <a:latin typeface="Oswald"/>
                          <a:ea typeface="Oswald"/>
                          <a:cs typeface="Oswald"/>
                        </a:rPr>
                        <a:t>Подача заявления руководителю образовательной организации</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Копия паспорта или иного документа, удостоверяющего личность заявителя</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Копия свидетельства о рождении ребенка заявителя, в отношении которого назначается денежная компенсация</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Копия заключения психолого-медико-педагогической комиссии об ограниченных возможностях здоровья</a:t>
                      </a:r>
                      <a:endParaRPr sz="1000">
                        <a:latin typeface="Oswald"/>
                        <a:ea typeface="Oswald"/>
                        <a:cs typeface="Oswald"/>
                      </a:endParaRPr>
                    </a:p>
                    <a:p>
                      <a:pPr marL="179999" lvl="0" indent="-155575" algn="l">
                        <a:spcBef>
                          <a:spcPts val="0"/>
                        </a:spcBef>
                        <a:spcAft>
                          <a:spcPts val="0"/>
                        </a:spcAft>
                        <a:buSzPts val="1100"/>
                        <a:buFont typeface="Oswald"/>
                        <a:buChar char="●"/>
                        <a:defRPr/>
                      </a:pPr>
                      <a:r>
                        <a:rPr lang="ru" sz="1000">
                          <a:latin typeface="Oswald"/>
                          <a:ea typeface="Oswald"/>
                          <a:cs typeface="Oswald"/>
                        </a:rPr>
                        <a:t>Сведения о банковских реквизитах и </a:t>
                      </a:r>
                      <a:r>
                        <a:rPr lang="ru" sz="1000">
                          <a:solidFill>
                            <a:srgbClr val="000000"/>
                          </a:solidFill>
                          <a:latin typeface="Oswald"/>
                          <a:ea typeface="Oswald"/>
                          <a:cs typeface="Oswald"/>
                        </a:rPr>
                        <a:t>номере лицевого счета обучающегося с ОВЗ , открытого в кредитной организации РФ на имя обучающегося с ОВЗ</a:t>
                      </a:r>
                      <a:endParaRPr sz="1000">
                        <a:solidFill>
                          <a:srgbClr val="000000"/>
                        </a:solidFill>
                        <a:latin typeface="Oswald"/>
                        <a:ea typeface="Oswald"/>
                        <a:cs typeface="Oswald"/>
                      </a:endParaRPr>
                    </a:p>
                    <a:p>
                      <a:pPr marL="179999" lvl="0" indent="-155575" algn="l">
                        <a:spcBef>
                          <a:spcPts val="0"/>
                        </a:spcBef>
                        <a:spcAft>
                          <a:spcPts val="0"/>
                        </a:spcAft>
                        <a:buSzPts val="1100"/>
                        <a:buFont typeface="Oswald"/>
                        <a:buChar char="●"/>
                        <a:defRPr/>
                      </a:pPr>
                      <a:r>
                        <a:rPr lang="ru" sz="1000">
                          <a:solidFill>
                            <a:srgbClr val="000000"/>
                          </a:solidFill>
                          <a:latin typeface="Oswald"/>
                          <a:ea typeface="Oswald"/>
                          <a:cs typeface="Oswald"/>
                        </a:rPr>
                        <a:t>Заявление о согласии на обработку персональных данных заявителя и обучающихся с ОВЗ в соответствии с законодательством РФ </a:t>
                      </a:r>
                      <a:r>
                        <a:rPr lang="ru-RU" sz="1000">
                          <a:solidFill>
                            <a:srgbClr val="000000"/>
                          </a:solidFill>
                          <a:latin typeface="Oswald"/>
                          <a:ea typeface="Oswald"/>
                          <a:cs typeface="Oswald"/>
                        </a:rPr>
                        <a:t>(в случае отсутствия в образовательной организации)</a:t>
                      </a:r>
                      <a:endParaRPr sz="1000">
                        <a:solidFill>
                          <a:srgbClr val="000000"/>
                        </a:solidFill>
                        <a:latin typeface="Oswald"/>
                        <a:ea typeface="Oswald"/>
                        <a:cs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19" name="Google Shape;219;p32"/>
          <p:cNvSpPr txBox="1">
            <a:spLocks noGrp="1"/>
          </p:cNvSpPr>
          <p:nvPr>
            <p:ph type="ctrTitle"/>
          </p:nvPr>
        </p:nvSpPr>
        <p:spPr bwMode="auto">
          <a:xfrm>
            <a:off x="2674050" y="218160"/>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 sz="1000">
                <a:solidFill>
                  <a:srgbClr val="000000"/>
                </a:solidFill>
                <a:latin typeface="Oswald"/>
                <a:ea typeface="Oswald"/>
                <a:cs typeface="Oswald"/>
              </a:rPr>
              <a:t>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a:solidFill>
                <a:srgbClr val="000000"/>
              </a:solidFill>
              <a:latin typeface="Oswald"/>
              <a:ea typeface="Oswald"/>
              <a:cs typeface="Oswald"/>
            </a:endParaRPr>
          </a:p>
        </p:txBody>
      </p:sp>
      <p:sp>
        <p:nvSpPr>
          <p:cNvPr id="220" name="Google Shape;220;p32"/>
          <p:cNvSpPr txBox="1"/>
          <p:nvPr/>
        </p:nvSpPr>
        <p:spPr bwMode="auto">
          <a:xfrm>
            <a:off x="747150" y="211269"/>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26" name="Google Shape;226;p33"/>
          <p:cNvSpPr/>
          <p:nvPr/>
        </p:nvSpPr>
        <p:spPr bwMode="auto">
          <a:xfrm>
            <a:off x="464050" y="1072445"/>
            <a:ext cx="8047433" cy="3515529"/>
          </a:xfrm>
          <a:prstGeom prst="rect">
            <a:avLst/>
          </a:prstGeom>
          <a:noFill/>
          <a:ln>
            <a:noFill/>
          </a:ln>
        </p:spPr>
        <p:txBody>
          <a:bodyPr spcFirstLastPara="1" wrap="square" lIns="68575" tIns="34275" rIns="68575" bIns="34275" anchor="ctr" anchorCtr="0">
            <a:noAutofit/>
          </a:bodyPr>
          <a:lstStyle/>
          <a:p>
            <a:pPr marL="0" marR="0" lvl="0" indent="0" algn="ctr">
              <a:spcBef>
                <a:spcPts val="0"/>
              </a:spcBef>
              <a:spcAft>
                <a:spcPts val="0"/>
              </a:spcAft>
              <a:buNone/>
              <a:defRPr/>
            </a:pPr>
            <a:endParaRPr b="1">
              <a:solidFill>
                <a:srgbClr val="434343"/>
              </a:solidFill>
              <a:latin typeface="Oswald"/>
              <a:ea typeface="Oswald"/>
              <a:cs typeface="Oswald"/>
            </a:endParaRPr>
          </a:p>
          <a:p>
            <a:pPr marL="166900" lvl="0" algn="ctr">
              <a:buClr>
                <a:schemeClr val="dk2"/>
              </a:buClr>
              <a:buSzPts val="1000"/>
              <a:defRPr/>
            </a:pPr>
            <a:r>
              <a:rPr lang="ru-RU" sz="1300" b="1">
                <a:solidFill>
                  <a:schemeClr val="tx1"/>
                </a:solidFill>
                <a:latin typeface="Oswald"/>
                <a:ea typeface="Oswald"/>
                <a:cs typeface="Oswald"/>
              </a:rPr>
              <a:t>Нормативные основания</a:t>
            </a:r>
            <a:endParaRPr/>
          </a:p>
          <a:p>
            <a:pPr marL="460800" indent="-293900" algn="just">
              <a:buClr>
                <a:schemeClr val="dk2"/>
              </a:buClr>
              <a:buSzPts val="1000"/>
              <a:buFont typeface="Oswald"/>
              <a:buChar char="●"/>
              <a:defRPr/>
            </a:pPr>
            <a:r>
              <a:rPr lang="ru-RU" sz="1300">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60800" indent="-293900" algn="just">
              <a:buClr>
                <a:schemeClr val="dk2"/>
              </a:buClr>
              <a:buSzPts val="1000"/>
              <a:buFont typeface="Oswald"/>
              <a:buChar char="●"/>
              <a:defRPr/>
            </a:pPr>
            <a:r>
              <a:rPr lang="ru-RU" sz="1300">
                <a:solidFill>
                  <a:schemeClr val="tx1"/>
                </a:solidFill>
                <a:latin typeface="Oswald"/>
                <a:ea typeface="Oswald"/>
                <a:cs typeface="Oswald"/>
              </a:rPr>
              <a:t>Федеральный закон от 29 декабря 2012 года № 273-ФЗ «Об образовании в Российской Федерации»</a:t>
            </a:r>
            <a:endParaRPr/>
          </a:p>
          <a:p>
            <a:pPr marL="460800" indent="-293900" algn="just">
              <a:buClr>
                <a:schemeClr val="dk2"/>
              </a:buClr>
              <a:buSzPts val="1000"/>
              <a:buFont typeface="Oswald"/>
              <a:buChar char="●"/>
              <a:defRPr/>
            </a:pPr>
            <a:r>
              <a:rPr lang="ru-RU" sz="1300">
                <a:solidFill>
                  <a:schemeClr val="tx1"/>
                </a:solidFill>
                <a:latin typeface="Oswald"/>
                <a:ea typeface="Oswald"/>
                <a:cs typeface="Oswald"/>
              </a:rPr>
              <a:t>Закон Свердловской области от 15 июля 2013 года № 78-ОЗ «Об образовании в Свердловской области» </a:t>
            </a:r>
          </a:p>
          <a:p>
            <a:pPr marL="460800" indent="-293900" algn="just">
              <a:buClr>
                <a:schemeClr val="dk2"/>
              </a:buClr>
              <a:buSzPts val="1000"/>
              <a:buFont typeface="Oswald"/>
              <a:buChar char="●"/>
              <a:defRPr/>
            </a:pPr>
            <a:r>
              <a:rPr lang="ru-RU" sz="1300">
                <a:solidFill>
                  <a:schemeClr val="tx1"/>
                </a:solidFill>
                <a:latin typeface="Oswald"/>
                <a:ea typeface="Oswald"/>
                <a:cs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денежных компенсаций, в также единовременного пособия выпускникам»</a:t>
            </a:r>
            <a:endParaRPr/>
          </a:p>
          <a:p>
            <a:pPr marL="460800" indent="-293900" algn="just">
              <a:buClr>
                <a:schemeClr val="dk2"/>
              </a:buClr>
              <a:buSzPts val="1000"/>
              <a:buFont typeface="Oswald"/>
              <a:buChar char="●"/>
              <a:defRPr/>
            </a:pPr>
            <a:endParaRPr lang="ru">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денежная</a:t>
            </a:r>
            <a:endParaRPr sz="1300" b="1">
              <a:solidFill>
                <a:schemeClr val="tx1"/>
              </a:solidFill>
              <a:latin typeface="Oswald"/>
              <a:ea typeface="Oswald"/>
              <a:cs typeface="Oswald"/>
            </a:endParaRPr>
          </a:p>
          <a:p>
            <a:pPr marL="0" lvl="0" indent="0" algn="ctr">
              <a:spcBef>
                <a:spcPts val="0"/>
              </a:spcBef>
              <a:spcAft>
                <a:spcPts val="0"/>
              </a:spcAft>
              <a:buNone/>
              <a:defRPr/>
            </a:pPr>
            <a:r>
              <a:rPr lang="ru" sz="1000" b="1">
                <a:solidFill>
                  <a:schemeClr val="tx1"/>
                </a:solidFill>
                <a:latin typeface="Oswald"/>
                <a:ea typeface="Oswald"/>
                <a:cs typeface="Oswald"/>
              </a:rPr>
              <a:t>Обучающиеся, находящиеся на полном государственном обеспечении:</a:t>
            </a:r>
            <a:endParaRPr sz="1000" b="1">
              <a:solidFill>
                <a:schemeClr val="tx1"/>
              </a:solidFill>
              <a:latin typeface="Oswald"/>
              <a:ea typeface="Oswald"/>
              <a:cs typeface="Oswald"/>
            </a:endParaRPr>
          </a:p>
          <a:p>
            <a:pPr marL="457200" marR="0" lvl="0" indent="-2921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Размер компенсации: 273,5 руб. (в учебные дни, по состоянию на 01.09.2025)</a:t>
            </a:r>
            <a:endParaRPr sz="1300">
              <a:solidFill>
                <a:schemeClr val="tx1"/>
              </a:solidFill>
              <a:latin typeface="Oswald"/>
              <a:ea typeface="Oswald"/>
              <a:cs typeface="Oswald"/>
            </a:endParaRPr>
          </a:p>
          <a:p>
            <a:pPr marL="457200" marR="0" lvl="0" indent="-2921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Размер компенсации: 300,9 руб. (в выходные, праздничные, каникулярные дни, по состоянию на 01.09.2025)</a:t>
            </a:r>
          </a:p>
          <a:p>
            <a:pPr marL="165100" marR="0" lvl="0" algn="ctr">
              <a:spcBef>
                <a:spcPts val="0"/>
              </a:spcBef>
              <a:spcAft>
                <a:spcPts val="0"/>
              </a:spcAft>
              <a:buClr>
                <a:schemeClr val="dk2"/>
              </a:buClr>
              <a:buSzPts val="1000"/>
              <a:defRPr/>
            </a:pPr>
            <a:r>
              <a:rPr lang="ru" sz="1000" b="1">
                <a:solidFill>
                  <a:schemeClr val="tx1"/>
                </a:solidFill>
                <a:latin typeface="Oswald"/>
                <a:ea typeface="Oswald"/>
                <a:cs typeface="Oswald"/>
              </a:rPr>
              <a:t>Обучающиеся, нуждающиеся в социальной поддержке:</a:t>
            </a:r>
            <a:endParaRPr sz="1000" b="1">
              <a:solidFill>
                <a:schemeClr val="tx1"/>
              </a:solidFill>
              <a:latin typeface="Oswald"/>
              <a:ea typeface="Oswald"/>
              <a:cs typeface="Oswald"/>
            </a:endParaRPr>
          </a:p>
          <a:p>
            <a:pPr marL="457200" marR="0" lvl="0" indent="-2921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Размер компенсации: 73,5 руб. (в учебные дни, при реализации образовательных программ с применением электронного обучения и дистанционных образовательных технологий, по состоянию на 01.09.2025)</a:t>
            </a:r>
            <a:endParaRPr/>
          </a:p>
          <a:p>
            <a:pPr marL="457200" marR="0" lvl="0" indent="-292100" algn="just">
              <a:spcBef>
                <a:spcPts val="0"/>
              </a:spcBef>
              <a:spcAft>
                <a:spcPts val="0"/>
              </a:spcAft>
              <a:buClr>
                <a:schemeClr val="dk2"/>
              </a:buClr>
              <a:buSzPts val="1000"/>
              <a:buFont typeface="Oswald"/>
              <a:buChar char="●"/>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highlight>
                  <a:schemeClr val="lt2"/>
                </a:highlight>
                <a:latin typeface="Oswald"/>
                <a:ea typeface="Oswald"/>
                <a:cs typeface="Oswald"/>
              </a:rPr>
              <a:t>Периодичность выплаты</a:t>
            </a:r>
            <a:endParaRPr sz="1300" b="1">
              <a:solidFill>
                <a:schemeClr val="tx1"/>
              </a:solidFill>
              <a:highlight>
                <a:schemeClr val="lt2"/>
              </a:highlight>
              <a:latin typeface="Oswald"/>
              <a:ea typeface="Oswald"/>
              <a:cs typeface="Oswald"/>
            </a:endParaRPr>
          </a:p>
          <a:p>
            <a:pPr marL="457200" lvl="0" indent="-292100" algn="l">
              <a:spcBef>
                <a:spcPts val="0"/>
              </a:spcBef>
              <a:spcAft>
                <a:spcPts val="0"/>
              </a:spcAft>
              <a:buClr>
                <a:schemeClr val="dk2"/>
              </a:buClr>
              <a:buSzPts val="1000"/>
              <a:buFont typeface="Oswald"/>
              <a:buChar char="●"/>
              <a:defRPr/>
            </a:pPr>
            <a:r>
              <a:rPr lang="ru">
                <a:solidFill>
                  <a:schemeClr val="tx1"/>
                </a:solidFill>
                <a:latin typeface="Oswald"/>
                <a:ea typeface="Oswald"/>
                <a:cs typeface="Oswald"/>
              </a:rPr>
              <a:t>Ежемесячно</a:t>
            </a:r>
            <a:endParaRPr b="1">
              <a:solidFill>
                <a:schemeClr val="tx1"/>
              </a:solidFill>
              <a:highlight>
                <a:srgbClr val="FF0000"/>
              </a:highlight>
              <a:latin typeface="Oswald"/>
              <a:ea typeface="Oswald"/>
              <a:cs typeface="Oswald"/>
            </a:endParaRPr>
          </a:p>
        </p:txBody>
      </p:sp>
      <p:sp>
        <p:nvSpPr>
          <p:cNvPr id="6" name="Google Shape;233;p34"/>
          <p:cNvSpPr txBox="1"/>
          <p:nvPr/>
        </p:nvSpPr>
        <p:spPr bwMode="auto">
          <a:xfrm>
            <a:off x="2674050" y="198783"/>
            <a:ext cx="5930398" cy="682487"/>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000">
                <a:solidFill>
                  <a:srgbClr val="000000"/>
                </a:solidFill>
                <a:latin typeface="Oswald"/>
                <a:ea typeface="Oswald"/>
                <a:cs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p>
        </p:txBody>
      </p:sp>
      <p:sp>
        <p:nvSpPr>
          <p:cNvPr id="7" name="Google Shape;234;p34"/>
          <p:cNvSpPr txBox="1"/>
          <p:nvPr/>
        </p:nvSpPr>
        <p:spPr bwMode="auto">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32" name="Google Shape;232;p34"/>
          <p:cNvGraphicFramePr>
            <a:graphicFrameLocks/>
          </p:cNvGraphicFramePr>
          <p:nvPr/>
        </p:nvGraphicFramePr>
        <p:xfrm>
          <a:off x="258722" y="1651548"/>
          <a:ext cx="8679964" cy="2560230"/>
        </p:xfrm>
        <a:graphic>
          <a:graphicData uri="http://schemas.openxmlformats.org/drawingml/2006/table">
            <a:tbl>
              <a:tblPr>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br>
                        <a:rPr lang="ru-RU" sz="1200" b="1">
                          <a:latin typeface="Oswald"/>
                          <a:ea typeface="Oswald"/>
                          <a:cs typeface="Oswald"/>
                        </a:rPr>
                      </a:b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555996">
                <a:tc>
                  <a:txBody>
                    <a:bodyPr/>
                    <a:lstStyle/>
                    <a:p>
                      <a:pPr marL="179999" marR="0" lvl="0" indent="-162599" algn="l" defTabSz="342900">
                        <a:lnSpc>
                          <a:spcPct val="100000"/>
                        </a:lnSpc>
                        <a:spcBef>
                          <a:spcPts val="0"/>
                        </a:spcBef>
                        <a:spcAft>
                          <a:spcPts val="0"/>
                        </a:spcAft>
                        <a:buClrTx/>
                        <a:buSzPts val="1200"/>
                        <a:buFont typeface="Oswald"/>
                        <a:buChar char="●"/>
                        <a:defRPr/>
                      </a:pPr>
                      <a:r>
                        <a:rPr lang="ru-RU" sz="1200">
                          <a:solidFill>
                            <a:schemeClr val="tx1"/>
                          </a:solidFill>
                          <a:latin typeface="Oswald"/>
                          <a:ea typeface="Oswald"/>
                          <a:cs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sz="1200">
                        <a:solidFill>
                          <a:schemeClr val="tx1"/>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61925" algn="l">
                        <a:spcBef>
                          <a:spcPts val="0"/>
                        </a:spcBef>
                        <a:spcAft>
                          <a:spcPts val="0"/>
                        </a:spcAft>
                        <a:buSzPts val="1200"/>
                        <a:buFont typeface="Oswald"/>
                        <a:buChar char="●"/>
                        <a:defRPr/>
                      </a:pPr>
                      <a:r>
                        <a:rPr lang="ru" sz="1200">
                          <a:latin typeface="Oswald"/>
                          <a:ea typeface="Oswald"/>
                          <a:cs typeface="Oswald"/>
                        </a:rPr>
                        <a:t>Свидетельство о смерти обоих родителей или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1"/>
                  </a:ext>
                </a:extLst>
              </a:tr>
              <a:tr h="519240">
                <a:tc>
                  <a:txBody>
                    <a:bodyPr/>
                    <a:lstStyle/>
                    <a:p>
                      <a:pPr marL="179999" marR="0" lvl="0" indent="-162599" algn="l" defTabSz="342900">
                        <a:lnSpc>
                          <a:spcPct val="100000"/>
                        </a:lnSpc>
                        <a:spcBef>
                          <a:spcPts val="0"/>
                        </a:spcBef>
                        <a:spcAft>
                          <a:spcPts val="0"/>
                        </a:spcAft>
                        <a:buClrTx/>
                        <a:buSzPts val="1200"/>
                        <a:buFont typeface="Oswald"/>
                        <a:buChar char="●"/>
                        <a:defRPr/>
                      </a:pPr>
                      <a:r>
                        <a:rPr lang="ru" sz="1200">
                          <a:latin typeface="Oswald"/>
                          <a:ea typeface="Oswald"/>
                          <a:cs typeface="Oswald"/>
                        </a:rPr>
                        <a:t>Дети-сироты</a:t>
                      </a:r>
                      <a:endParaRPr/>
                    </a:p>
                    <a:p>
                      <a:pPr marL="179999" marR="0" lvl="0" indent="-162599" algn="l" defTabSz="342900">
                        <a:lnSpc>
                          <a:spcPct val="100000"/>
                        </a:lnSpc>
                        <a:spcBef>
                          <a:spcPts val="0"/>
                        </a:spcBef>
                        <a:spcAft>
                          <a:spcPts val="0"/>
                        </a:spcAft>
                        <a:buClrTx/>
                        <a:buSzPts val="1200"/>
                        <a:buFont typeface="Oswald"/>
                        <a:buChar char="●"/>
                        <a:defRPr/>
                      </a:pPr>
                      <a:r>
                        <a:rPr lang="ru-RU" sz="1200">
                          <a:latin typeface="Oswald"/>
                          <a:ea typeface="Oswald"/>
                          <a:cs typeface="Oswald"/>
                        </a:rPr>
                        <a:t>Дети, оставшиеся без попечения родителей</a:t>
                      </a:r>
                      <a:endParaRPr/>
                    </a:p>
                    <a:p>
                      <a:pPr marL="179999" marR="0" lvl="0" indent="-162599" algn="l" defTabSz="342900">
                        <a:lnSpc>
                          <a:spcPct val="100000"/>
                        </a:lnSpc>
                        <a:spcBef>
                          <a:spcPts val="0"/>
                        </a:spcBef>
                        <a:spcAft>
                          <a:spcPts val="0"/>
                        </a:spcAft>
                        <a:buClrTx/>
                        <a:buSzPts val="1200"/>
                        <a:buFont typeface="Oswald"/>
                        <a:buChar char="●"/>
                        <a:defRPr/>
                      </a:pPr>
                      <a:r>
                        <a:rPr lang="ru-RU" sz="1200">
                          <a:latin typeface="Oswald"/>
                          <a:ea typeface="Oswald"/>
                          <a:cs typeface="Oswald"/>
                        </a:rPr>
                        <a:t>Лица из числа детей-сирот и детей, оставшихся без попечения родителей</a:t>
                      </a:r>
                      <a:endParaRPr sz="1200">
                        <a:latin typeface="Oswald"/>
                        <a:ea typeface="Oswald"/>
                        <a:cs typeface="Oswald"/>
                      </a:endParaRPr>
                    </a:p>
                  </a:txBody>
                  <a:tcPr marL="91425" marR="91425" marT="91425" marB="91425"/>
                </a:tc>
                <a:tc>
                  <a:txBody>
                    <a:bodyPr/>
                    <a:lstStyle/>
                    <a:p>
                      <a:pPr marL="179999" lvl="0" indent="-166199"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latin typeface="Oswald"/>
                        <a:ea typeface="Oswald"/>
                        <a:cs typeface="Oswald"/>
                      </a:endParaRPr>
                    </a:p>
                    <a:p>
                      <a:pPr marL="179999" lvl="0" indent="-166199" algn="l">
                        <a:spcBef>
                          <a:spcPts val="0"/>
                        </a:spcBef>
                        <a:spcAft>
                          <a:spcPts val="0"/>
                        </a:spcAft>
                        <a:buSzPts val="1200"/>
                        <a:buFont typeface="Oswald"/>
                        <a:buChar char="●"/>
                        <a:defRPr/>
                      </a:pPr>
                      <a:r>
                        <a:rPr lang="ru" sz="12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233" name="Google Shape;233;p34"/>
          <p:cNvSpPr txBox="1">
            <a:spLocks noGrp="1"/>
          </p:cNvSpPr>
          <p:nvPr>
            <p:ph type="ctrTitle"/>
          </p:nvPr>
        </p:nvSpPr>
        <p:spPr bwMode="auto">
          <a:xfrm>
            <a:off x="2674050" y="198783"/>
            <a:ext cx="5858390"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defRPr/>
            </a:pPr>
            <a:r>
              <a:rPr lang="ru" sz="1000">
                <a:solidFill>
                  <a:srgbClr val="000000"/>
                </a:solidFill>
                <a:latin typeface="Oswald"/>
                <a:ea typeface="Oswald"/>
                <a:cs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a:t>
            </a:r>
            <a:endParaRPr sz="1000">
              <a:solidFill>
                <a:srgbClr val="000000"/>
              </a:solidFill>
              <a:latin typeface="Oswald"/>
              <a:ea typeface="Oswald"/>
              <a:cs typeface="Oswald"/>
            </a:endParaRPr>
          </a:p>
        </p:txBody>
      </p:sp>
      <p:sp>
        <p:nvSpPr>
          <p:cNvPr id="234" name="Google Shape;234;p34"/>
          <p:cNvSpPr txBox="1"/>
          <p:nvPr/>
        </p:nvSpPr>
        <p:spPr bwMode="auto">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26" name="Google Shape;226;p33"/>
          <p:cNvSpPr/>
          <p:nvPr/>
        </p:nvSpPr>
        <p:spPr bwMode="auto">
          <a:xfrm>
            <a:off x="395536" y="987574"/>
            <a:ext cx="8053500" cy="3425193"/>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60800" indent="-293900" algn="just">
              <a:buClr>
                <a:schemeClr val="dk2"/>
              </a:buClr>
              <a:buSzPts val="1000"/>
              <a:buFont typeface="Oswald"/>
              <a:buChar char="●"/>
              <a:defRPr/>
            </a:pPr>
            <a:r>
              <a:rPr lang="ru-RU">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60800" lvl="0" indent="-293900" algn="just">
              <a:buClr>
                <a:schemeClr val="dk2"/>
              </a:buClr>
              <a:buSzPts val="1000"/>
              <a:buFont typeface="Oswald"/>
              <a:buChar char="●"/>
              <a:defRPr/>
            </a:pPr>
            <a:r>
              <a:rPr lang="ru-RU">
                <a:solidFill>
                  <a:schemeClr val="tx1"/>
                </a:solidFill>
                <a:latin typeface="Oswald"/>
                <a:ea typeface="Oswald"/>
                <a:cs typeface="Oswald"/>
              </a:rPr>
              <a:t>Закон </a:t>
            </a:r>
            <a:r>
              <a:rPr lang="ru-RU"/>
              <a:t>Свердловской области от 20 ноября 2009 года № 100-ОЗ «О социальной поддержке многодетных семей в Свердловской области»</a:t>
            </a:r>
            <a:endParaRPr lang="ru-RU">
              <a:solidFill>
                <a:schemeClr val="tx1"/>
              </a:solidFill>
              <a:latin typeface="Oswald"/>
              <a:ea typeface="Oswald"/>
              <a:cs typeface="Oswald"/>
            </a:endParaRPr>
          </a:p>
          <a:p>
            <a:pPr marL="460800" lvl="0" indent="-293900" algn="just">
              <a:buClr>
                <a:schemeClr val="dk2"/>
              </a:buClr>
              <a:buSzPts val="1000"/>
              <a:buFont typeface="Oswald"/>
              <a:buChar char="●"/>
              <a:defRPr/>
            </a:pPr>
            <a:r>
              <a:rPr lang="ru-RU">
                <a:solidFill>
                  <a:schemeClr val="tx1"/>
                </a:solidFill>
                <a:latin typeface="Oswald"/>
                <a:ea typeface="Oswald"/>
                <a:cs typeface="Oswald"/>
              </a:rPr>
              <a:t>Постановление Правительства Свердловской области от 01.08.2024 № 500-ПП «Об утверждении Порядка предоставления денежной компенсации на обеспечение бесплатным питанием (завтрак или обед) детям из многодетных семей, обучающимся по очной форме обучения в государственных профессиональных образовательных организациях Свердловской области по образовательным программам среднего профессионального образования</a:t>
            </a:r>
            <a:endParaRPr/>
          </a:p>
          <a:p>
            <a:pPr marL="166900" marR="0" lvl="0" algn="just">
              <a:spcBef>
                <a:spcPts val="0"/>
              </a:spcBef>
              <a:spcAft>
                <a:spcPts val="0"/>
              </a:spcAft>
              <a:buClr>
                <a:schemeClr val="dk2"/>
              </a:buClr>
              <a:buSzPts val="1000"/>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57200" lvl="0" indent="-292100" algn="just">
              <a:buClr>
                <a:schemeClr val="dk2"/>
              </a:buClr>
              <a:buSzPts val="1000"/>
              <a:buFont typeface="Oswald"/>
              <a:buChar char="●"/>
              <a:defRPr/>
            </a:pPr>
            <a:r>
              <a:rPr lang="ru-RU">
                <a:solidFill>
                  <a:schemeClr val="tx1"/>
                </a:solidFill>
                <a:latin typeface="Oswald"/>
                <a:ea typeface="Oswald"/>
                <a:cs typeface="Oswald"/>
              </a:rPr>
              <a:t>Размер компенсации: 91,96 руб.  (один учебный день</a:t>
            </a:r>
            <a:r>
              <a:rPr lang="en-US">
                <a:solidFill>
                  <a:schemeClr val="tx1"/>
                </a:solidFill>
                <a:latin typeface="Oswald"/>
                <a:ea typeface="Oswald"/>
                <a:cs typeface="Oswald"/>
              </a:rPr>
              <a:t>,</a:t>
            </a:r>
            <a:r>
              <a:rPr lang="ru-RU">
                <a:solidFill>
                  <a:schemeClr val="tx1"/>
                </a:solidFill>
                <a:latin typeface="Oswald"/>
                <a:ea typeface="Oswald"/>
                <a:cs typeface="Oswald"/>
              </a:rPr>
              <a:t> по состоянию на 01.09.2025)</a:t>
            </a:r>
            <a:endParaRPr>
              <a:solidFill>
                <a:schemeClr val="tx1"/>
              </a:solidFill>
              <a:latin typeface="Oswald"/>
              <a:ea typeface="Oswald"/>
              <a:cs typeface="Oswald"/>
            </a:endParaRPr>
          </a:p>
          <a:p>
            <a:pPr marL="457200" marR="0" lvl="0" indent="0" algn="ctr">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highlight>
                  <a:schemeClr val="lt2"/>
                </a:highlight>
                <a:latin typeface="Oswald"/>
                <a:ea typeface="Oswald"/>
                <a:cs typeface="Oswald"/>
              </a:rPr>
              <a:t>Периодичность выплаты</a:t>
            </a:r>
            <a:endParaRPr b="1">
              <a:solidFill>
                <a:schemeClr val="tx1"/>
              </a:solidFill>
              <a:highlight>
                <a:schemeClr val="lt2"/>
              </a:highlight>
              <a:latin typeface="Oswald"/>
              <a:ea typeface="Oswald"/>
              <a:cs typeface="Oswald"/>
            </a:endParaRPr>
          </a:p>
          <a:p>
            <a:pPr marL="457200" lvl="0" indent="-292100" algn="l">
              <a:spcBef>
                <a:spcPts val="0"/>
              </a:spcBef>
              <a:spcAft>
                <a:spcPts val="0"/>
              </a:spcAft>
              <a:buClr>
                <a:schemeClr val="dk2"/>
              </a:buClr>
              <a:buSzPts val="1000"/>
              <a:buFont typeface="Oswald"/>
              <a:buChar char="●"/>
              <a:defRPr/>
            </a:pPr>
            <a:r>
              <a:rPr lang="ru">
                <a:solidFill>
                  <a:schemeClr val="tx1"/>
                </a:solidFill>
                <a:latin typeface="Oswald"/>
                <a:ea typeface="Oswald"/>
                <a:cs typeface="Oswald"/>
              </a:rPr>
              <a:t>Ежемесячно</a:t>
            </a:r>
            <a:endParaRPr>
              <a:solidFill>
                <a:srgbClr val="434343"/>
              </a:solidFill>
              <a:highlight>
                <a:srgbClr val="FF0000"/>
              </a:highlight>
              <a:latin typeface="Oswald"/>
              <a:ea typeface="Oswald"/>
              <a:cs typeface="Oswald"/>
            </a:endParaRPr>
          </a:p>
        </p:txBody>
      </p:sp>
      <p:sp>
        <p:nvSpPr>
          <p:cNvPr id="6" name="Google Shape;227;p33"/>
          <p:cNvSpPr txBox="1"/>
          <p:nvPr/>
        </p:nvSpPr>
        <p:spPr bwMode="auto">
          <a:xfrm>
            <a:off x="822646" y="199489"/>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0583</a:t>
            </a:r>
            <a:endParaRPr sz="1500" b="1">
              <a:solidFill>
                <a:schemeClr val="tx1"/>
              </a:solidFill>
              <a:latin typeface="Oswald"/>
              <a:ea typeface="Oswald"/>
              <a:cs typeface="Oswald"/>
            </a:endParaRPr>
          </a:p>
        </p:txBody>
      </p:sp>
      <p:sp>
        <p:nvSpPr>
          <p:cNvPr id="7" name="Google Shape;249;p36"/>
          <p:cNvSpPr txBox="1"/>
          <p:nvPr/>
        </p:nvSpPr>
        <p:spPr bwMode="auto">
          <a:xfrm>
            <a:off x="2771800" y="195486"/>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100" cap="all">
                <a:solidFill>
                  <a:schemeClr val="tx1"/>
                </a:solidFill>
                <a:latin typeface="Oswald"/>
                <a:ea typeface="Oswald"/>
                <a:cs typeface="Oswald"/>
              </a:rPr>
              <a:t>Денежная компенсация на обеспечение бесплатным питанием (завтрак или обед) обучающихся по очной форме обучения в государственной профессиональной образовательной организации Свердловской области по образовательной программе среднего профессионального образования за счет средств областного бюджета</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18" name="Google Shape;218;p32"/>
          <p:cNvGraphicFramePr>
            <a:graphicFrameLocks/>
          </p:cNvGraphicFramePr>
          <p:nvPr/>
        </p:nvGraphicFramePr>
        <p:xfrm>
          <a:off x="323528" y="1025775"/>
          <a:ext cx="8494225" cy="3992820"/>
        </p:xfrm>
        <a:graphic>
          <a:graphicData uri="http://schemas.openxmlformats.org/drawingml/2006/table">
            <a:tbl>
              <a:tblPr>
                <a:tableStyleId>{BF4A3D39-4975-46BA-BE83-8B02B6239DEE}</a:tableStyleId>
              </a:tblPr>
              <a:tblGrid>
                <a:gridCol w="2223240">
                  <a:extLst>
                    <a:ext uri="{9D8B030D-6E8A-4147-A177-3AD203B41FA5}">
                      <a16:colId xmlns:a16="http://schemas.microsoft.com/office/drawing/2014/main" val="20000"/>
                    </a:ext>
                  </a:extLst>
                </a:gridCol>
                <a:gridCol w="6270985">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400" b="1">
                          <a:latin typeface="Oswald"/>
                          <a:ea typeface="Oswald"/>
                          <a:cs typeface="Oswald"/>
                        </a:rPr>
                        <a:t>Категория получателей </a:t>
                      </a:r>
                      <a:br>
                        <a:rPr lang="ru-RU" sz="1400" b="1">
                          <a:latin typeface="Oswald"/>
                          <a:ea typeface="Oswald"/>
                          <a:cs typeface="Oswald"/>
                        </a:rPr>
                      </a:br>
                      <a:r>
                        <a:rPr lang="ru-RU" sz="1400" b="1">
                          <a:latin typeface="Oswald"/>
                          <a:ea typeface="Oswald"/>
                          <a:cs typeface="Oswald"/>
                        </a:rPr>
                        <a:t>(в соответствии с НПА Свердловской области)</a:t>
                      </a:r>
                      <a:endParaRPr sz="14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400" b="1">
                          <a:latin typeface="Oswald"/>
                          <a:ea typeface="Oswald"/>
                          <a:cs typeface="Oswald"/>
                        </a:rPr>
                        <a:t>Порядок получения</a:t>
                      </a:r>
                      <a:endParaRPr sz="14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2484979">
                <a:tc>
                  <a:txBody>
                    <a:bodyPr/>
                    <a:lstStyle/>
                    <a:p>
                      <a:pPr marL="179999" marR="0" lvl="0" indent="-156249" algn="l" defTabSz="342900">
                        <a:lnSpc>
                          <a:spcPct val="100000"/>
                        </a:lnSpc>
                        <a:spcBef>
                          <a:spcPts val="0"/>
                        </a:spcBef>
                        <a:spcAft>
                          <a:spcPts val="0"/>
                        </a:spcAft>
                        <a:buClrTx/>
                        <a:buSzPts val="1100"/>
                        <a:buFont typeface="Oswald"/>
                        <a:buChar char="●"/>
                        <a:defRPr/>
                      </a:pPr>
                      <a:r>
                        <a:rPr lang="ru-RU" sz="1400">
                          <a:solidFill>
                            <a:schemeClr val="tx1"/>
                          </a:solidFill>
                          <a:latin typeface="Oswald"/>
                          <a:ea typeface="Oswald"/>
                          <a:cs typeface="Oswald"/>
                        </a:rPr>
                        <a:t>Дети из числа многодетных семей</a:t>
                      </a:r>
                      <a:endParaRPr sz="1400">
                        <a:solidFill>
                          <a:schemeClr val="tx1"/>
                        </a:solidFill>
                        <a:latin typeface="Oswald"/>
                        <a:ea typeface="Oswald"/>
                        <a:cs typeface="Oswald"/>
                      </a:endParaRPr>
                    </a:p>
                  </a:txBody>
                  <a:tcPr marL="91425" marR="91425" marT="91425" marB="91425"/>
                </a:tc>
                <a:tc>
                  <a:txBody>
                    <a:bodyPr/>
                    <a:lstStyle/>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Подача заявления руководителю образовательной организации</a:t>
                      </a:r>
                      <a:endParaRPr/>
                    </a:p>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Копия паспорта или иного документа, удостоверяющего личность заявителя (в случае отсутствия копии паспорта или иного документа, удостоверяющего личность заявителя, в образовательной организации);</a:t>
                      </a:r>
                      <a:endParaRPr/>
                    </a:p>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Копия свидетельства о рождении несовершеннолетнего обучающегося (в случае отсутствия свидетельства о рождении несовершеннолетнего обучающегося в образовательной организации);</a:t>
                      </a:r>
                      <a:endParaRPr/>
                    </a:p>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Копия удостоверения, подтверждающего статус многодетной семьи в Российской Федерации;</a:t>
                      </a:r>
                      <a:endParaRPr/>
                    </a:p>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endParaRPr/>
                    </a:p>
                    <a:p>
                      <a:pPr marL="179999" lvl="0" indent="-155575" algn="l">
                        <a:spcBef>
                          <a:spcPts val="0"/>
                        </a:spcBef>
                        <a:spcAft>
                          <a:spcPts val="0"/>
                        </a:spcAft>
                        <a:buSzPts val="1100"/>
                        <a:buFont typeface="Oswald"/>
                        <a:buChar char="●"/>
                        <a:defRPr/>
                      </a:pPr>
                      <a:r>
                        <a:rPr lang="ru-RU" sz="1400">
                          <a:solidFill>
                            <a:schemeClr val="tx1"/>
                          </a:solidFill>
                          <a:latin typeface="Oswald"/>
                          <a:ea typeface="Oswald"/>
                          <a:cs typeface="Oswald"/>
                        </a:rPr>
                        <a:t>Заявление о согласии на обработку персональных данных заявителя в соответствии с законодательством Российской Федерации (в случае отсутствия заявления в образовательной организации).</a:t>
                      </a:r>
                      <a:endParaRPr sz="14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27;p33"/>
          <p:cNvSpPr txBox="1"/>
          <p:nvPr/>
        </p:nvSpPr>
        <p:spPr bwMode="auto">
          <a:xfrm>
            <a:off x="747150" y="318075"/>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0583</a:t>
            </a:r>
            <a:endParaRPr sz="1500" b="1">
              <a:solidFill>
                <a:schemeClr val="tx1"/>
              </a:solidFill>
              <a:latin typeface="Oswald"/>
              <a:ea typeface="Oswald"/>
              <a:cs typeface="Oswald"/>
            </a:endParaRPr>
          </a:p>
        </p:txBody>
      </p:sp>
      <p:sp>
        <p:nvSpPr>
          <p:cNvPr id="7" name="Google Shape;249;p36"/>
          <p:cNvSpPr txBox="1"/>
          <p:nvPr/>
        </p:nvSpPr>
        <p:spPr bwMode="auto">
          <a:xfrm>
            <a:off x="2674050" y="3180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100" cap="all">
                <a:solidFill>
                  <a:schemeClr val="tx1"/>
                </a:solidFill>
                <a:latin typeface="Oswald"/>
                <a:ea typeface="Oswald"/>
                <a:cs typeface="Oswald"/>
              </a:rPr>
              <a:t>Денежная компенсация на обеспечение бесплатным питанием (завтрак или обед) детям из многодетных семей, обучающихся по очной форме обучения в государственной профессиональной образовательной организации Свердловской области по образовательной программе среднего профессионального образования</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32" name="Google Shape;232;p34"/>
          <p:cNvGraphicFramePr>
            <a:graphicFrameLocks/>
          </p:cNvGraphicFramePr>
          <p:nvPr/>
        </p:nvGraphicFramePr>
        <p:xfrm>
          <a:off x="258722" y="973368"/>
          <a:ext cx="8679964" cy="4046160"/>
        </p:xfrm>
        <a:graphic>
          <a:graphicData uri="http://schemas.openxmlformats.org/drawingml/2006/table">
            <a:tbl>
              <a:tblPr>
                <a:tableStyleId>{BF4A3D39-4975-46BA-BE83-8B02B6239DEE}</a:tableStyleId>
              </a:tblPr>
              <a:tblGrid>
                <a:gridCol w="4063298">
                  <a:extLst>
                    <a:ext uri="{9D8B030D-6E8A-4147-A177-3AD203B41FA5}">
                      <a16:colId xmlns:a16="http://schemas.microsoft.com/office/drawing/2014/main" val="20000"/>
                    </a:ext>
                  </a:extLst>
                </a:gridCol>
                <a:gridCol w="4616666">
                  <a:extLst>
                    <a:ext uri="{9D8B030D-6E8A-4147-A177-3AD203B41FA5}">
                      <a16:colId xmlns:a16="http://schemas.microsoft.com/office/drawing/2014/main" val="20001"/>
                    </a:ext>
                  </a:extLst>
                </a:gridCol>
              </a:tblGrid>
              <a:tr h="424401">
                <a:tc>
                  <a:txBody>
                    <a:bodyPr/>
                    <a:lstStyle/>
                    <a:p>
                      <a:pPr marL="0" lvl="0" indent="0" algn="ctr">
                        <a:spcBef>
                          <a:spcPts val="0"/>
                        </a:spcBef>
                        <a:spcAft>
                          <a:spcPts val="0"/>
                        </a:spcAft>
                        <a:buNone/>
                        <a:defRPr/>
                      </a:pPr>
                      <a:r>
                        <a:rPr lang="ru-RU" sz="1050" b="1">
                          <a:solidFill>
                            <a:schemeClr val="tx1"/>
                          </a:solidFill>
                          <a:latin typeface="Oswald"/>
                          <a:ea typeface="Oswald"/>
                          <a:cs typeface="Oswald"/>
                        </a:rPr>
                        <a:t>Категория получателей </a:t>
                      </a:r>
                      <a:br>
                        <a:rPr lang="ru-RU" sz="1050" b="1">
                          <a:solidFill>
                            <a:schemeClr val="tx1"/>
                          </a:solidFill>
                          <a:latin typeface="Oswald"/>
                          <a:ea typeface="Oswald"/>
                          <a:cs typeface="Oswald"/>
                        </a:rPr>
                      </a:br>
                      <a:r>
                        <a:rPr lang="ru-RU" sz="1050" b="1">
                          <a:solidFill>
                            <a:schemeClr val="tx1"/>
                          </a:solidFill>
                          <a:latin typeface="Oswald"/>
                          <a:ea typeface="Oswald"/>
                          <a:cs typeface="Oswald"/>
                        </a:rPr>
                        <a:t>(в соответствии с НПА Свердловской области)</a:t>
                      </a:r>
                      <a:endParaRPr sz="1050" b="1">
                        <a:solidFill>
                          <a:schemeClr val="tx1"/>
                        </a:solidFill>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050" b="1">
                          <a:solidFill>
                            <a:schemeClr val="tx1"/>
                          </a:solidFill>
                          <a:latin typeface="Oswald"/>
                          <a:ea typeface="Oswald"/>
                          <a:cs typeface="Oswald"/>
                        </a:rPr>
                        <a:t>Порядок получения</a:t>
                      </a:r>
                      <a:endParaRPr sz="1050" b="1">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0"/>
                  </a:ext>
                </a:extLst>
              </a:tr>
              <a:tr h="1670409">
                <a:tc>
                  <a:txBody>
                    <a:bodyPr/>
                    <a:lstStyle/>
                    <a:p>
                      <a:pPr marL="179999" marR="0" lvl="0" indent="-149899" algn="l" defTabSz="342900">
                        <a:lnSpc>
                          <a:spcPct val="100000"/>
                        </a:lnSpc>
                        <a:spcBef>
                          <a:spcPts val="0"/>
                        </a:spcBef>
                        <a:spcAft>
                          <a:spcPts val="0"/>
                        </a:spcAft>
                        <a:buClrTx/>
                        <a:buSzPts val="1000"/>
                        <a:buFont typeface="Oswald"/>
                        <a:buChar char="●"/>
                        <a:defRPr/>
                      </a:pPr>
                      <a:r>
                        <a:rPr lang="ru-RU" sz="1050">
                          <a:solidFill>
                            <a:schemeClr val="tx1"/>
                          </a:solidFill>
                          <a:latin typeface="Oswald"/>
                          <a:ea typeface="Oswald"/>
                          <a:cs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a:t>
                      </a:r>
                      <a:endParaRPr lang="ru" sz="105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1050">
                          <a:solidFill>
                            <a:schemeClr val="tx1"/>
                          </a:solidFill>
                          <a:latin typeface="Oswald"/>
                          <a:ea typeface="Oswald"/>
                          <a:cs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a:t>
                      </a:r>
                      <a:br>
                        <a:rPr lang="ru-RU" sz="1050">
                          <a:solidFill>
                            <a:schemeClr val="tx1"/>
                          </a:solidFill>
                          <a:latin typeface="Oswald"/>
                          <a:ea typeface="Oswald"/>
                          <a:cs typeface="Oswald"/>
                        </a:rPr>
                      </a:br>
                      <a:r>
                        <a:rPr lang="ru-RU" sz="1050">
                          <a:solidFill>
                            <a:schemeClr val="tx1"/>
                          </a:solidFill>
                          <a:latin typeface="Oswald"/>
                          <a:ea typeface="Oswald"/>
                          <a:cs typeface="Oswald"/>
                        </a:rPr>
                        <a:t>«Об объявлении частичной мобилизации в Российской Федерации»</a:t>
                      </a:r>
                      <a:endParaRPr lang="ru" sz="105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 sz="1050">
                          <a:solidFill>
                            <a:schemeClr val="tx1"/>
                          </a:solidFill>
                          <a:latin typeface="Oswald"/>
                          <a:ea typeface="Oswald"/>
                          <a:cs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 </a:t>
                      </a:r>
                      <a:r>
                        <a:rPr lang="ru-RU" sz="1050">
                          <a:solidFill>
                            <a:schemeClr val="tx1"/>
                          </a:solidFill>
                          <a:latin typeface="Oswald"/>
                          <a:ea typeface="Oswald"/>
                          <a:cs typeface="Oswald"/>
                        </a:rPr>
                        <a:t>Запорожской области и Херсонской области</a:t>
                      </a:r>
                      <a:endParaRPr sz="1050" b="1">
                        <a:solidFill>
                          <a:schemeClr val="tx1"/>
                        </a:solidFill>
                        <a:latin typeface="Oswald"/>
                        <a:ea typeface="Oswald"/>
                        <a:cs typeface="Oswald"/>
                      </a:endParaRPr>
                    </a:p>
                  </a:txBody>
                  <a:tcPr marL="91425" marR="91425" marT="91425" marB="91425"/>
                </a:tc>
                <a:tc>
                  <a:txBody>
                    <a:bodyPr/>
                    <a:lstStyle/>
                    <a:p>
                      <a:pPr marL="179999" lvl="0" indent="-149225" algn="l">
                        <a:spcBef>
                          <a:spcPts val="0"/>
                        </a:spcBef>
                        <a:spcAft>
                          <a:spcPts val="0"/>
                        </a:spcAft>
                        <a:buSzPts val="1000"/>
                        <a:buFont typeface="Oswald"/>
                        <a:buChar char="●"/>
                        <a:defRPr/>
                      </a:pPr>
                      <a:r>
                        <a:rPr lang="ru-RU" sz="1050">
                          <a:solidFill>
                            <a:schemeClr val="tx1"/>
                          </a:solidFill>
                          <a:latin typeface="Oswald"/>
                          <a:ea typeface="Oswald"/>
                          <a:cs typeface="Oswald"/>
                        </a:rPr>
                        <a:t>Подача заявления руководителю образовательной организации</a:t>
                      </a:r>
                      <a:endParaRPr/>
                    </a:p>
                    <a:p>
                      <a:pPr marL="179999" marR="0" lvl="0" indent="-149225" algn="l" defTabSz="342900">
                        <a:lnSpc>
                          <a:spcPct val="100000"/>
                        </a:lnSpc>
                        <a:spcBef>
                          <a:spcPts val="0"/>
                        </a:spcBef>
                        <a:spcAft>
                          <a:spcPts val="0"/>
                        </a:spcAft>
                        <a:buClrTx/>
                        <a:buSzPts val="1000"/>
                        <a:buFont typeface="Oswald"/>
                        <a:buChar char="●"/>
                        <a:defRPr/>
                      </a:pPr>
                      <a:r>
                        <a:rPr lang="ru-RU" sz="1050">
                          <a:solidFill>
                            <a:schemeClr val="tx1"/>
                          </a:solidFill>
                          <a:latin typeface="Oswald"/>
                          <a:ea typeface="Oswald"/>
                          <a:cs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endParaRPr/>
                    </a:p>
                    <a:p>
                      <a:pPr marL="179999" lvl="0" indent="-149225" algn="l" defTabSz="342900">
                        <a:spcBef>
                          <a:spcPts val="0"/>
                        </a:spcBef>
                        <a:spcAft>
                          <a:spcPts val="0"/>
                        </a:spcAft>
                        <a:buSzPts val="1000"/>
                        <a:buFont typeface="Oswald"/>
                        <a:buChar char="●"/>
                        <a:defRPr/>
                      </a:pPr>
                      <a:r>
                        <a:rPr lang="ru-RU" sz="1050">
                          <a:solidFill>
                            <a:schemeClr val="tx1"/>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 02-01-82/16646 «О документах – основаниях предоставления МСЗ в сфере образования»)</a:t>
                      </a:r>
                    </a:p>
                  </a:txBody>
                  <a:tcPr marL="91425" marR="91425" marT="91425" marB="91425"/>
                </a:tc>
                <a:extLst>
                  <a:ext uri="{0D108BD9-81ED-4DB2-BD59-A6C34878D82A}">
                    <a16:rowId xmlns:a16="http://schemas.microsoft.com/office/drawing/2014/main" val="10001"/>
                  </a:ext>
                </a:extLst>
              </a:tr>
            </a:tbl>
          </a:graphicData>
        </a:graphic>
      </p:graphicFrame>
      <p:sp>
        <p:nvSpPr>
          <p:cNvPr id="233" name="Google Shape;233;p34"/>
          <p:cNvSpPr txBox="1">
            <a:spLocks noGrp="1"/>
          </p:cNvSpPr>
          <p:nvPr>
            <p:ph type="ctrTitle"/>
          </p:nvPr>
        </p:nvSpPr>
        <p:spPr bwMode="auto">
          <a:xfrm>
            <a:off x="2674050" y="198783"/>
            <a:ext cx="5930398" cy="682487"/>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defRPr/>
            </a:pPr>
            <a:r>
              <a:rPr lang="ru" sz="1000">
                <a:solidFill>
                  <a:srgbClr val="000000"/>
                </a:solidFill>
                <a:latin typeface="Oswald"/>
                <a:ea typeface="Oswald"/>
                <a:cs typeface="Oswald"/>
              </a:rPr>
              <a:t>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a:t>
            </a:r>
            <a:endParaRPr sz="1000">
              <a:solidFill>
                <a:srgbClr val="FF0000"/>
              </a:solidFill>
              <a:latin typeface="Oswald"/>
              <a:ea typeface="Oswald"/>
              <a:cs typeface="Oswald"/>
            </a:endParaRPr>
          </a:p>
        </p:txBody>
      </p:sp>
      <p:sp>
        <p:nvSpPr>
          <p:cNvPr id="234" name="Google Shape;234;p34"/>
          <p:cNvSpPr txBox="1"/>
          <p:nvPr/>
        </p:nvSpPr>
        <p:spPr bwMode="auto">
          <a:xfrm>
            <a:off x="747150" y="198783"/>
            <a:ext cx="1926900" cy="682487"/>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26" name="Google Shape;226;p33"/>
          <p:cNvSpPr/>
          <p:nvPr/>
        </p:nvSpPr>
        <p:spPr bwMode="auto">
          <a:xfrm>
            <a:off x="367748" y="1059582"/>
            <a:ext cx="8053500" cy="3795900"/>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a:p>
          <a:p>
            <a:pPr marL="460800" lvl="0" indent="-293900" algn="just">
              <a:buClr>
                <a:schemeClr val="dk2"/>
              </a:buClr>
              <a:buSzPts val="1000"/>
              <a:buFont typeface="Oswald"/>
              <a:buChar char="●"/>
              <a:defRPr/>
            </a:pPr>
            <a:r>
              <a:rPr lang="ru-RU" sz="1300">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lvl="0" indent="-293900" algn="just">
              <a:buClr>
                <a:schemeClr val="dk2"/>
              </a:buClr>
              <a:buSzPts val="1000"/>
              <a:buFont typeface="Oswald"/>
              <a:buChar char="●"/>
              <a:defRPr/>
            </a:pPr>
            <a:r>
              <a:rPr lang="ru-RU" sz="130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60800" lvl="0" indent="-293900" algn="just">
              <a:buClr>
                <a:schemeClr val="dk2"/>
              </a:buClr>
              <a:buSzPts val="1000"/>
              <a:buFont typeface="Oswald"/>
              <a:buChar char="●"/>
              <a:defRPr/>
            </a:pPr>
            <a:r>
              <a:rPr lang="ru-RU" sz="130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60800" marR="0" lvl="0" indent="-2939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endParaRPr/>
          </a:p>
          <a:p>
            <a:pPr marL="460800" marR="0" lvl="0" indent="-293900" algn="just">
              <a:spcBef>
                <a:spcPts val="0"/>
              </a:spcBef>
              <a:spcAft>
                <a:spcPts val="0"/>
              </a:spcAft>
              <a:buClr>
                <a:schemeClr val="dk2"/>
              </a:buClr>
              <a:buSzPts val="1000"/>
              <a:buFont typeface="Oswald"/>
              <a:buChar char="●"/>
              <a:defRPr/>
            </a:pPr>
            <a:endParaRPr lang="ru"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денежная</a:t>
            </a:r>
            <a:endParaRPr/>
          </a:p>
          <a:p>
            <a:pPr marL="0" lvl="0" indent="0" algn="ctr">
              <a:spcBef>
                <a:spcPts val="0"/>
              </a:spcBef>
              <a:spcAft>
                <a:spcPts val="0"/>
              </a:spcAft>
              <a:buNone/>
              <a:defRPr/>
            </a:pPr>
            <a:r>
              <a:rPr lang="ru" sz="1000" b="1">
                <a:solidFill>
                  <a:schemeClr val="tx1"/>
                </a:solidFill>
                <a:latin typeface="Oswald"/>
                <a:ea typeface="Oswald"/>
                <a:cs typeface="Oswald"/>
              </a:rPr>
              <a:t>Обучающиеся, находящиеся на полном государственном обеспечении:</a:t>
            </a:r>
            <a:endParaRPr sz="1000" b="1">
              <a:solidFill>
                <a:schemeClr val="tx1"/>
              </a:solidFill>
              <a:latin typeface="Oswald"/>
              <a:ea typeface="Oswald"/>
              <a:cs typeface="Oswald"/>
            </a:endParaRPr>
          </a:p>
          <a:p>
            <a:pPr marL="457200" marR="0" lvl="0" indent="-2921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Размер компенсации: 273,5 руб. (в учебные дни, по состоянию на 01.09.2025)</a:t>
            </a:r>
            <a:endParaRPr sz="1300">
              <a:solidFill>
                <a:schemeClr val="tx1"/>
              </a:solidFill>
              <a:latin typeface="Oswald"/>
              <a:ea typeface="Oswald"/>
              <a:cs typeface="Oswald"/>
            </a:endParaRPr>
          </a:p>
          <a:p>
            <a:pPr marL="457200" marR="0" lvl="0" indent="-292100" algn="just">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Размер компенсации: 300,9 руб. (в выходные, праздничные, каникулярные дни, по состоянию на 01.09.2025)</a:t>
            </a:r>
            <a:endParaRPr sz="1300">
              <a:solidFill>
                <a:schemeClr val="tx1"/>
              </a:solidFill>
              <a:latin typeface="Oswald"/>
              <a:ea typeface="Oswald"/>
              <a:cs typeface="Oswald"/>
            </a:endParaRPr>
          </a:p>
          <a:p>
            <a:pPr marL="457200" marR="0" lvl="0" indent="0" algn="ctr">
              <a:spcBef>
                <a:spcPts val="0"/>
              </a:spcBef>
              <a:spcAft>
                <a:spcPts val="0"/>
              </a:spcAft>
              <a:buNone/>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highlight>
                  <a:schemeClr val="lt2"/>
                </a:highlight>
                <a:latin typeface="Oswald"/>
                <a:ea typeface="Oswald"/>
                <a:cs typeface="Oswald"/>
              </a:rPr>
              <a:t>Периодичность выплаты</a:t>
            </a:r>
            <a:endParaRPr/>
          </a:p>
          <a:p>
            <a:pPr marL="457200" lvl="0" indent="-292100" algn="l">
              <a:spcBef>
                <a:spcPts val="0"/>
              </a:spcBef>
              <a:spcAft>
                <a:spcPts val="0"/>
              </a:spcAft>
              <a:buClr>
                <a:schemeClr val="dk2"/>
              </a:buClr>
              <a:buSzPts val="1000"/>
              <a:buFont typeface="Oswald"/>
              <a:buChar char="●"/>
              <a:defRPr/>
            </a:pPr>
            <a:r>
              <a:rPr lang="ru" sz="1300">
                <a:solidFill>
                  <a:schemeClr val="tx1"/>
                </a:solidFill>
                <a:latin typeface="Oswald"/>
                <a:ea typeface="Oswald"/>
                <a:cs typeface="Oswald"/>
              </a:rPr>
              <a:t>Ежемесячно</a:t>
            </a:r>
            <a:endParaRPr sz="1300" b="1">
              <a:solidFill>
                <a:schemeClr val="tx1"/>
              </a:solidFill>
              <a:highlight>
                <a:srgbClr val="FF0000"/>
              </a:highlight>
              <a:latin typeface="Oswald"/>
              <a:ea typeface="Oswald"/>
              <a:cs typeface="Oswald"/>
            </a:endParaRPr>
          </a:p>
        </p:txBody>
      </p:sp>
      <p:sp>
        <p:nvSpPr>
          <p:cNvPr id="227" name="Google Shape;227;p33"/>
          <p:cNvSpPr txBox="1"/>
          <p:nvPr/>
        </p:nvSpPr>
        <p:spPr bwMode="auto">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
        <p:nvSpPr>
          <p:cNvPr id="6" name="Google Shape;249;p36"/>
          <p:cNvSpPr txBox="1"/>
          <p:nvPr/>
        </p:nvSpPr>
        <p:spPr bwMode="auto">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100" cap="all">
                <a:solidFill>
                  <a:srgbClr val="000000"/>
                </a:solidFill>
                <a:latin typeface="Oswald"/>
                <a:ea typeface="Oswald"/>
                <a:cs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18" name="Google Shape;218;p32"/>
          <p:cNvGraphicFramePr>
            <a:graphicFrameLocks/>
          </p:cNvGraphicFramePr>
          <p:nvPr/>
        </p:nvGraphicFramePr>
        <p:xfrm>
          <a:off x="539552" y="891663"/>
          <a:ext cx="7799442" cy="4057704"/>
        </p:xfrm>
        <a:graphic>
          <a:graphicData uri="http://schemas.openxmlformats.org/drawingml/2006/table">
            <a:tbl>
              <a:tblPr>
                <a:tableStyleId>{BF4A3D39-4975-46BA-BE83-8B02B6239DEE}</a:tableStyleId>
              </a:tblPr>
              <a:tblGrid>
                <a:gridCol w="3960440">
                  <a:extLst>
                    <a:ext uri="{9D8B030D-6E8A-4147-A177-3AD203B41FA5}">
                      <a16:colId xmlns:a16="http://schemas.microsoft.com/office/drawing/2014/main" val="20000"/>
                    </a:ext>
                  </a:extLst>
                </a:gridCol>
                <a:gridCol w="3839002">
                  <a:extLst>
                    <a:ext uri="{9D8B030D-6E8A-4147-A177-3AD203B41FA5}">
                      <a16:colId xmlns:a16="http://schemas.microsoft.com/office/drawing/2014/main" val="20001"/>
                    </a:ext>
                  </a:extLst>
                </a:gridCol>
              </a:tblGrid>
              <a:tr h="576904">
                <a:tc>
                  <a:txBody>
                    <a:bodyPr/>
                    <a:lstStyle/>
                    <a:p>
                      <a:pPr marL="0" lvl="0" indent="0" algn="ctr">
                        <a:spcBef>
                          <a:spcPts val="0"/>
                        </a:spcBef>
                        <a:spcAft>
                          <a:spcPts val="0"/>
                        </a:spcAft>
                        <a:buNone/>
                        <a:defRPr/>
                      </a:pPr>
                      <a:r>
                        <a:rPr lang="ru-RU" sz="1400" b="1">
                          <a:latin typeface="Oswald"/>
                          <a:ea typeface="Oswald"/>
                          <a:cs typeface="Oswald"/>
                        </a:rPr>
                        <a:t>Категория получателей </a:t>
                      </a:r>
                    </a:p>
                    <a:p>
                      <a:pPr marL="0" lvl="0" indent="0" algn="ctr">
                        <a:spcBef>
                          <a:spcPts val="0"/>
                        </a:spcBef>
                        <a:spcAft>
                          <a:spcPts val="0"/>
                        </a:spcAft>
                        <a:buNone/>
                        <a:defRPr/>
                      </a:pPr>
                      <a:r>
                        <a:rPr lang="ru-RU" sz="1400" b="1">
                          <a:latin typeface="Oswald"/>
                          <a:ea typeface="Oswald"/>
                          <a:cs typeface="Oswald"/>
                        </a:rPr>
                        <a:t>(в соответствии с НПА Свердловской области)</a:t>
                      </a:r>
                      <a:endParaRPr sz="14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400" b="1">
                          <a:latin typeface="Oswald"/>
                          <a:ea typeface="Oswald"/>
                          <a:cs typeface="Oswald"/>
                        </a:rPr>
                        <a:t>Порядок получения</a:t>
                      </a:r>
                      <a:endParaRPr sz="14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1990387">
                <a:tc>
                  <a:txBody>
                    <a:bodyPr/>
                    <a:lstStyle/>
                    <a:p>
                      <a:pPr marL="179999" lvl="0" indent="-149899" algn="l" defTabSz="342900">
                        <a:spcBef>
                          <a:spcPts val="0"/>
                        </a:spcBef>
                        <a:spcAft>
                          <a:spcPts val="0"/>
                        </a:spcAft>
                        <a:buSzPts val="1000"/>
                        <a:buFont typeface="Oswald"/>
                        <a:buChar char="●"/>
                        <a:defRPr/>
                      </a:pPr>
                      <a:r>
                        <a:rPr lang="ru-RU" sz="1400">
                          <a:solidFill>
                            <a:srgbClr val="000000"/>
                          </a:solidFill>
                          <a:latin typeface="Oswald"/>
                          <a:ea typeface="Oswald"/>
                          <a:cs typeface="Oswald"/>
                        </a:rPr>
                        <a:t>Лица в возрасте до 18 лет, потерявшие в период обучения обоих родителей или единственного родителя, обучающиеся за счет средств областного бюджета или бюджетов муниципальных образований, расположенных на территории Свердловской области, по образовательным программам основного общего, среднего общего образования, до завершения ими образования, но не дольше чем до достижения возраста 23 лет</a:t>
                      </a:r>
                    </a:p>
                  </a:txBody>
                  <a:tcPr marL="91425" marR="91425" marT="91425" marB="91425"/>
                </a:tc>
                <a:tc>
                  <a:txBody>
                    <a:bodyPr/>
                    <a:lstStyle/>
                    <a:p>
                      <a:pPr marL="179999" lvl="0" indent="-155575" algn="l">
                        <a:spcBef>
                          <a:spcPts val="0"/>
                        </a:spcBef>
                        <a:spcAft>
                          <a:spcPts val="0"/>
                        </a:spcAft>
                        <a:buSzPts val="1100"/>
                        <a:buFont typeface="Oswald"/>
                        <a:buChar char="●"/>
                        <a:defRPr/>
                      </a:pPr>
                      <a:r>
                        <a:rPr lang="ru-RU" sz="1400">
                          <a:latin typeface="Oswald"/>
                          <a:ea typeface="Oswald"/>
                          <a:cs typeface="Oswald"/>
                        </a:rPr>
                        <a:t>Подача заявления руководителю образовательной организации</a:t>
                      </a:r>
                      <a:endParaRPr/>
                    </a:p>
                    <a:p>
                      <a:pPr marL="179999" marR="0" lvl="0" indent="-155575" algn="l" defTabSz="342900">
                        <a:lnSpc>
                          <a:spcPct val="100000"/>
                        </a:lnSpc>
                        <a:spcBef>
                          <a:spcPts val="0"/>
                        </a:spcBef>
                        <a:spcAft>
                          <a:spcPts val="0"/>
                        </a:spcAft>
                        <a:buClrTx/>
                        <a:buSzPts val="1100"/>
                        <a:buFont typeface="Oswald"/>
                        <a:buChar char="●"/>
                        <a:defRPr/>
                      </a:pPr>
                      <a:r>
                        <a:rPr lang="ru-RU" sz="1400">
                          <a:solidFill>
                            <a:schemeClr val="tx1"/>
                          </a:solidFill>
                          <a:latin typeface="Oswald"/>
                          <a:ea typeface="Oswald"/>
                          <a:cs typeface="Oswald"/>
                        </a:rPr>
                        <a:t>Свидетельство о смерти обоих родителей или единственного родителя</a:t>
                      </a:r>
                      <a:endParaRPr sz="1400">
                        <a:latin typeface="Oswald"/>
                        <a:ea typeface="Oswald"/>
                        <a:cs typeface="Oswald"/>
                      </a:endParaRPr>
                    </a:p>
                  </a:txBody>
                  <a:tcPr marL="91425" marR="91425" marT="91425" marB="91425"/>
                </a:tc>
                <a:extLst>
                  <a:ext uri="{0D108BD9-81ED-4DB2-BD59-A6C34878D82A}">
                    <a16:rowId xmlns:a16="http://schemas.microsoft.com/office/drawing/2014/main" val="10001"/>
                  </a:ext>
                </a:extLst>
              </a:tr>
              <a:tr h="1345044">
                <a:tc>
                  <a:txBody>
                    <a:bodyPr/>
                    <a:lstStyle/>
                    <a:p>
                      <a:pPr marL="179999" marR="0" lvl="0" indent="-156249" algn="l" defTabSz="342900">
                        <a:lnSpc>
                          <a:spcPct val="100000"/>
                        </a:lnSpc>
                        <a:spcBef>
                          <a:spcPts val="0"/>
                        </a:spcBef>
                        <a:spcAft>
                          <a:spcPts val="0"/>
                        </a:spcAft>
                        <a:buClrTx/>
                        <a:buSzPts val="1100"/>
                        <a:buFont typeface="Oswald"/>
                        <a:buChar char="●"/>
                        <a:defRPr/>
                      </a:pPr>
                      <a:r>
                        <a:rPr lang="ru-RU" sz="1400">
                          <a:latin typeface="Oswald"/>
                          <a:ea typeface="Oswald"/>
                          <a:cs typeface="Oswald"/>
                        </a:rPr>
                        <a:t>Лица из числа детей-сирот и детей, оставшихся без попечения родителей</a:t>
                      </a:r>
                      <a:endParaRPr/>
                    </a:p>
                    <a:p>
                      <a:pPr marL="179999" lvl="0" indent="-156249" algn="l">
                        <a:spcBef>
                          <a:spcPts val="0"/>
                        </a:spcBef>
                        <a:spcAft>
                          <a:spcPts val="0"/>
                        </a:spcAft>
                        <a:buSzPts val="1100"/>
                        <a:buFont typeface="Oswald"/>
                        <a:buChar char="●"/>
                        <a:defRPr/>
                      </a:pPr>
                      <a:endParaRPr sz="1400">
                        <a:latin typeface="Oswald"/>
                        <a:ea typeface="Oswald"/>
                        <a:cs typeface="Oswald"/>
                      </a:endParaRPr>
                    </a:p>
                  </a:txBody>
                  <a:tcPr marL="91425" marR="91425" marT="91425" marB="91425"/>
                </a:tc>
                <a:tc>
                  <a:txBody>
                    <a:bodyPr/>
                    <a:lstStyle/>
                    <a:p>
                      <a:pPr marL="179999" marR="0" lvl="0" indent="-155575" algn="l" defTabSz="342900">
                        <a:lnSpc>
                          <a:spcPct val="100000"/>
                        </a:lnSpc>
                        <a:spcBef>
                          <a:spcPts val="0"/>
                        </a:spcBef>
                        <a:spcAft>
                          <a:spcPts val="0"/>
                        </a:spcAft>
                        <a:buClrTx/>
                        <a:buSzPts val="1100"/>
                        <a:buFont typeface="Oswald"/>
                        <a:buChar char="●"/>
                        <a:defRPr/>
                      </a:pPr>
                      <a:r>
                        <a:rPr lang="ru-RU" sz="1400">
                          <a:latin typeface="Oswald"/>
                          <a:ea typeface="Oswald"/>
                          <a:cs typeface="Oswald"/>
                        </a:rPr>
                        <a:t>Подача заявления руководителю образовательной организации</a:t>
                      </a:r>
                      <a:endParaRPr/>
                    </a:p>
                    <a:p>
                      <a:pPr marL="179999" lvl="0" indent="-155575" algn="l">
                        <a:spcBef>
                          <a:spcPts val="0"/>
                        </a:spcBef>
                        <a:spcAft>
                          <a:spcPts val="0"/>
                        </a:spcAft>
                        <a:buSzPts val="1100"/>
                        <a:buFont typeface="Oswald"/>
                        <a:buChar char="●"/>
                        <a:defRPr/>
                      </a:pPr>
                      <a:r>
                        <a:rPr lang="ru-RU" sz="14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a:p>
                  </a:txBody>
                  <a:tcPr marL="91425" marR="91425" marT="91425" marB="91425"/>
                </a:tc>
                <a:extLst>
                  <a:ext uri="{0D108BD9-81ED-4DB2-BD59-A6C34878D82A}">
                    <a16:rowId xmlns:a16="http://schemas.microsoft.com/office/drawing/2014/main" val="10002"/>
                  </a:ext>
                </a:extLst>
              </a:tr>
            </a:tbl>
          </a:graphicData>
        </a:graphic>
      </p:graphicFrame>
      <p:sp>
        <p:nvSpPr>
          <p:cNvPr id="6" name="Google Shape;227;p33"/>
          <p:cNvSpPr txBox="1"/>
          <p:nvPr/>
        </p:nvSpPr>
        <p:spPr bwMode="auto">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0583</a:t>
            </a:r>
            <a:endParaRPr sz="1500" b="1">
              <a:latin typeface="Oswald"/>
              <a:ea typeface="Oswald"/>
              <a:cs typeface="Oswald"/>
            </a:endParaRPr>
          </a:p>
        </p:txBody>
      </p:sp>
      <p:sp>
        <p:nvSpPr>
          <p:cNvPr id="7" name="Google Shape;249;p36"/>
          <p:cNvSpPr txBox="1"/>
          <p:nvPr/>
        </p:nvSpPr>
        <p:spPr bwMode="auto">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100" cap="all">
                <a:solidFill>
                  <a:srgbClr val="000000"/>
                </a:solidFill>
                <a:latin typeface="Oswald"/>
                <a:ea typeface="Oswald"/>
                <a:cs typeface="Oswald"/>
              </a:rPr>
              <a:t>Денежная компенсация на обеспечение бесплатным питанием обучающихся за счет средств областного бюджета или местных бюджетов по образовательным программам основного общего, среднего общего образования</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54" name="Google Shape;254;p37"/>
          <p:cNvSpPr txBox="1">
            <a:spLocks noGrp="1"/>
          </p:cNvSpPr>
          <p:nvPr>
            <p:ph type="ctrTitle"/>
          </p:nvPr>
        </p:nvSpPr>
        <p:spPr bwMode="auto">
          <a:xfrm>
            <a:off x="2674050" y="225779"/>
            <a:ext cx="5760000" cy="5080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Clr>
                <a:schemeClr val="dk1"/>
              </a:buClr>
              <a:buSzPts val="1100"/>
              <a:buFont typeface="Oswald"/>
              <a:buNone/>
              <a:defRPr/>
            </a:pPr>
            <a:r>
              <a:rPr lang="ru-RU" sz="1300" cap="all">
                <a:solidFill>
                  <a:srgbClr val="000000"/>
                </a:solidFill>
                <a:latin typeface="Oswald"/>
                <a:ea typeface="Oswald"/>
                <a:cs typeface="Oswald"/>
              </a:rPr>
              <a:t>Денежная компенсация на приобретение комплекта одежды, обуви, мягкого инвентаря</a:t>
            </a:r>
            <a:endParaRPr lang="ru-RU" sz="2600" cap="all">
              <a:solidFill>
                <a:srgbClr val="000000"/>
              </a:solidFill>
              <a:latin typeface="Oswald"/>
              <a:ea typeface="Oswald"/>
              <a:cs typeface="Oswald"/>
            </a:endParaRPr>
          </a:p>
        </p:txBody>
      </p:sp>
      <p:sp>
        <p:nvSpPr>
          <p:cNvPr id="255" name="Google Shape;255;p37"/>
          <p:cNvSpPr/>
          <p:nvPr/>
        </p:nvSpPr>
        <p:spPr bwMode="auto">
          <a:xfrm>
            <a:off x="380550" y="915566"/>
            <a:ext cx="8053500" cy="4436364"/>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sz="1300" b="1">
              <a:solidFill>
                <a:schemeClr val="tx1"/>
              </a:solidFill>
              <a:ea typeface="Oswald"/>
              <a:cs typeface="Oswald"/>
            </a:endParaRPr>
          </a:p>
          <a:p>
            <a:pPr marL="457200" lvl="0" indent="-317500" algn="just">
              <a:buClr>
                <a:schemeClr val="dk2"/>
              </a:buClr>
              <a:buSzPts val="1400"/>
              <a:buFont typeface="Oswald"/>
              <a:buChar char="●"/>
              <a:defRPr/>
            </a:pPr>
            <a:r>
              <a:rPr lang="ru-RU" sz="1300"/>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57200" lvl="0" indent="-317500" algn="just">
              <a:buClr>
                <a:schemeClr val="dk2"/>
              </a:buClr>
              <a:buSzPts val="1400"/>
              <a:buFont typeface="Oswald"/>
              <a:buChar char="●"/>
              <a:defRPr/>
            </a:pPr>
            <a:r>
              <a:rPr lang="ru-RU" sz="1300"/>
              <a:t>Федеральный закон от 29 декабря 2012 года № 273-ФЗ «Об образовании в Российской Федерации»</a:t>
            </a:r>
          </a:p>
          <a:p>
            <a:pPr marL="457200" indent="-317500" algn="just">
              <a:buClr>
                <a:schemeClr val="dk2"/>
              </a:buClr>
              <a:buSzPts val="1400"/>
              <a:buFont typeface="Oswald"/>
              <a:buChar char="●"/>
              <a:defRPr/>
            </a:pPr>
            <a:r>
              <a:rPr lang="ru-RU" sz="1300"/>
              <a:t>Закон Свердловской области от 15 июля 2013 года № 78-ОЗ «Об образовании в Свердловской области»</a:t>
            </a:r>
            <a:endParaRPr lang="ru-RU" sz="1300">
              <a:solidFill>
                <a:schemeClr val="tx1"/>
              </a:solidFill>
            </a:endParaRPr>
          </a:p>
          <a:p>
            <a:pPr marL="457200" indent="-317500" algn="just">
              <a:buClr>
                <a:schemeClr val="dk2"/>
              </a:buClr>
              <a:buSzPts val="1400"/>
              <a:buFont typeface="Oswald"/>
              <a:buChar char="●"/>
              <a:defRPr/>
            </a:pPr>
            <a:r>
              <a:rPr lang="ru-RU" sz="1300"/>
              <a:t>Постановление Правительства Свердловской области от 05.07.2017 № 476-ПП «Об утверждении норм, </a:t>
            </a:r>
            <a:br>
              <a:rPr lang="ru-RU" sz="1300"/>
            </a:br>
            <a:r>
              <a:rPr lang="ru-RU" sz="1300"/>
              <a:t>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p>
          <a:p>
            <a:pPr marL="457200" indent="-317500" algn="just">
              <a:buClr>
                <a:schemeClr val="dk2"/>
              </a:buClr>
              <a:buSzPts val="1400"/>
              <a:buFont typeface="Oswald"/>
              <a:buChar char="●"/>
              <a:defRPr/>
            </a:pPr>
            <a:r>
              <a:rPr lang="ru-RU" sz="1300"/>
              <a:t>Постановление Правительства Свердловской области от 06.04.2023 № 237-ПП «Об утверждении Порядка предоставления мер социальной поддержки отдельным категориям обучающихся»</a:t>
            </a:r>
            <a:endParaRPr/>
          </a:p>
          <a:p>
            <a:pPr marL="457200" lvl="0" indent="-317500" algn="just">
              <a:buClr>
                <a:schemeClr val="dk2"/>
              </a:buClr>
              <a:buSzPts val="1400"/>
              <a:buFont typeface="Oswald"/>
              <a:buChar char="●"/>
              <a:defRPr/>
            </a:pPr>
            <a:endParaRPr sz="1300">
              <a:solidFill>
                <a:schemeClr val="tx1"/>
              </a:solidFill>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денежная</a:t>
            </a:r>
            <a:endParaRPr lang="en-US" sz="1300" b="1">
              <a:solidFill>
                <a:schemeClr val="tx1"/>
              </a:solidFill>
              <a:latin typeface="Oswald"/>
              <a:ea typeface="Oswald"/>
              <a:cs typeface="Oswald"/>
            </a:endParaRPr>
          </a:p>
          <a:p>
            <a:pPr marL="457200" marR="0" lvl="0" indent="-317500" algn="just">
              <a:spcBef>
                <a:spcPts val="0"/>
              </a:spcBef>
              <a:spcAft>
                <a:spcPts val="0"/>
              </a:spcAft>
              <a:buClr>
                <a:schemeClr val="dk2"/>
              </a:buClr>
              <a:buSzPts val="1400"/>
              <a:buFont typeface="Oswald"/>
              <a:buChar char="●"/>
              <a:defRPr/>
            </a:pPr>
            <a:r>
              <a:rPr lang="ru" sz="1300">
                <a:solidFill>
                  <a:schemeClr val="tx1"/>
                </a:solidFill>
                <a:latin typeface="Oswald"/>
                <a:ea typeface="Oswald"/>
                <a:cs typeface="Oswald"/>
              </a:rPr>
              <a:t>Размер компенсации: 48 864,8 руб. (в календарный год или 4072 в месяц по состоянию на 01.09.2025)</a:t>
            </a:r>
            <a:endParaRPr lang="en-US" sz="1300">
              <a:solidFill>
                <a:schemeClr val="tx1"/>
              </a:solidFill>
              <a:latin typeface="Oswald"/>
              <a:ea typeface="Oswald"/>
              <a:cs typeface="Oswald"/>
            </a:endParaRPr>
          </a:p>
          <a:p>
            <a:pPr marL="457200" marR="0" lvl="0" indent="-317500" algn="just">
              <a:spcBef>
                <a:spcPts val="0"/>
              </a:spcBef>
              <a:spcAft>
                <a:spcPts val="0"/>
              </a:spcAft>
              <a:buClr>
                <a:schemeClr val="dk2"/>
              </a:buClr>
              <a:buSzPts val="1400"/>
              <a:buFont typeface="Oswald"/>
              <a:buChar char="●"/>
              <a:defRPr/>
            </a:pPr>
            <a:endParaRPr sz="1300">
              <a:solidFill>
                <a:schemeClr val="tx1"/>
              </a:solidFill>
              <a:ea typeface="Oswald"/>
              <a:cs typeface="Oswald"/>
            </a:endParaRPr>
          </a:p>
          <a:p>
            <a:pPr marL="0" marR="0" lvl="0" indent="0" algn="ctr">
              <a:spcBef>
                <a:spcPts val="0"/>
              </a:spcBef>
              <a:spcAft>
                <a:spcPts val="0"/>
              </a:spcAft>
              <a:buNone/>
              <a:defRPr/>
            </a:pPr>
            <a:r>
              <a:rPr lang="ru" sz="1300" b="1">
                <a:solidFill>
                  <a:schemeClr val="tx1"/>
                </a:solidFill>
                <a:latin typeface="Oswald"/>
                <a:ea typeface="Oswald"/>
                <a:cs typeface="Oswald"/>
              </a:rPr>
              <a:t>Периодичность</a:t>
            </a:r>
            <a:endParaRPr lang="en-US" sz="1300" b="1">
              <a:solidFill>
                <a:schemeClr val="tx1"/>
              </a:solidFill>
              <a:latin typeface="Oswald"/>
              <a:ea typeface="Oswald"/>
              <a:cs typeface="Oswald"/>
            </a:endParaRPr>
          </a:p>
          <a:p>
            <a:pPr marL="457200" marR="0" lvl="0" indent="-317500" algn="l">
              <a:spcBef>
                <a:spcPts val="0"/>
              </a:spcBef>
              <a:spcAft>
                <a:spcPts val="0"/>
              </a:spcAft>
              <a:buClr>
                <a:schemeClr val="dk2"/>
              </a:buClr>
              <a:buSzPts val="1400"/>
              <a:buFont typeface="Oswald"/>
              <a:buChar char="●"/>
              <a:defRPr/>
            </a:pPr>
            <a:r>
              <a:rPr lang="ru" sz="1300">
                <a:solidFill>
                  <a:schemeClr val="tx1"/>
                </a:solidFill>
                <a:latin typeface="Oswald"/>
                <a:ea typeface="Oswald"/>
                <a:cs typeface="Oswald"/>
              </a:rPr>
              <a:t>Ежегодно</a:t>
            </a:r>
            <a:endParaRPr sz="1300">
              <a:solidFill>
                <a:schemeClr val="tx1"/>
              </a:solidFill>
              <a:ea typeface="Oswald"/>
              <a:cs typeface="Oswald"/>
            </a:endParaRPr>
          </a:p>
        </p:txBody>
      </p:sp>
      <p:sp>
        <p:nvSpPr>
          <p:cNvPr id="256" name="Google Shape;256;p37"/>
          <p:cNvSpPr txBox="1"/>
          <p:nvPr/>
        </p:nvSpPr>
        <p:spPr bwMode="auto">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0587</a:t>
            </a:r>
            <a:endParaRPr sz="1500" b="1">
              <a:latin typeface="Oswald"/>
              <a:ea typeface="Oswald"/>
              <a:cs typeface="Oswa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62" name="Google Shape;262;p38"/>
          <p:cNvGraphicFramePr>
            <a:graphicFrameLocks/>
          </p:cNvGraphicFramePr>
          <p:nvPr/>
        </p:nvGraphicFramePr>
        <p:xfrm>
          <a:off x="251520" y="915566"/>
          <a:ext cx="8494225" cy="3657510"/>
        </p:xfrm>
        <a:graphic>
          <a:graphicData uri="http://schemas.openxmlformats.org/drawingml/2006/table">
            <a:tbl>
              <a:tblPr>
                <a:tableStyleId>{BF4A3D39-4975-46BA-BE83-8B02B6239DEE}</a:tableStyleId>
              </a:tblPr>
              <a:tblGrid>
                <a:gridCol w="3995848">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742843">
                <a:tc>
                  <a:txBody>
                    <a:bodyPr/>
                    <a:lstStyle/>
                    <a:p>
                      <a:pPr marL="179999" lvl="0" indent="-149899" algn="l" defTabSz="342900">
                        <a:spcBef>
                          <a:spcPts val="0"/>
                        </a:spcBef>
                        <a:spcAft>
                          <a:spcPts val="0"/>
                        </a:spcAft>
                        <a:buSzPts val="1000"/>
                        <a:buFont typeface="Oswald"/>
                        <a:buChar char="●"/>
                        <a:defRPr/>
                      </a:pPr>
                      <a:r>
                        <a:rPr lang="ru-RU" sz="1200">
                          <a:solidFill>
                            <a:srgbClr val="000000"/>
                          </a:solidFill>
                          <a:latin typeface="Oswald"/>
                          <a:ea typeface="Oswald"/>
                          <a:cs typeface="Oswald"/>
                        </a:rPr>
                        <a:t>Лица в возрасте до 18 лет, потерявшие в период обучения обоих родителей или единственного родителя, обучающиеся по очной форме по основным образовательным по основным профессиональным образовательным программам и (или) по программам профессиональной подготовки по профессиям рабочих, должностям служащих, но не дольше чем до достижения ими возраста 23 лет</a:t>
                      </a:r>
                      <a:endParaRPr/>
                    </a:p>
                    <a:p>
                      <a:pPr marL="179999" lvl="0" indent="-149899" algn="l" defTabSz="342900">
                        <a:spcBef>
                          <a:spcPts val="0"/>
                        </a:spcBef>
                        <a:spcAft>
                          <a:spcPts val="0"/>
                        </a:spcAft>
                        <a:buSzPts val="1000"/>
                        <a:buFont typeface="Oswald"/>
                        <a:buChar char="●"/>
                        <a:defRPr/>
                      </a:pPr>
                      <a:r>
                        <a:rPr lang="ru-RU" sz="1200">
                          <a:solidFill>
                            <a:srgbClr val="000000"/>
                          </a:solidFill>
                          <a:latin typeface="Oswald"/>
                          <a:ea typeface="Oswald"/>
                          <a:cs typeface="Oswald"/>
                        </a:rPr>
                        <a:t>Лица, потерявшие в период их обучения обоих родителей или единственного родителя, обучающиеся по образовательным программам основного общего, среднего общего образования до завершения обучения по указанным программам</a:t>
                      </a:r>
                      <a:endParaRPr sz="1200">
                        <a:solidFill>
                          <a:srgbClr val="000000"/>
                        </a:solidFill>
                        <a:latin typeface="Oswald"/>
                        <a:ea typeface="Oswald"/>
                        <a:cs typeface="Oswald"/>
                      </a:endParaRPr>
                    </a:p>
                  </a:txBody>
                  <a:tcPr marL="91425" marR="91425" marT="91425" marB="91425"/>
                </a:tc>
                <a:tc>
                  <a:txBody>
                    <a:bodyPr/>
                    <a:lstStyle/>
                    <a:p>
                      <a:pPr marL="179999" lvl="0" indent="-149899" algn="l">
                        <a:spcBef>
                          <a:spcPts val="0"/>
                        </a:spcBef>
                        <a:spcAft>
                          <a:spcPts val="0"/>
                        </a:spcAft>
                        <a:buSzPts val="100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49899" algn="l">
                        <a:spcBef>
                          <a:spcPts val="0"/>
                        </a:spcBef>
                        <a:spcAft>
                          <a:spcPts val="0"/>
                        </a:spcAft>
                        <a:buSzPts val="1000"/>
                        <a:buFont typeface="Oswald"/>
                        <a:buChar char="●"/>
                        <a:defRPr/>
                      </a:pPr>
                      <a:r>
                        <a:rPr lang="ru" sz="1200">
                          <a:latin typeface="Oswald"/>
                          <a:ea typeface="Oswald"/>
                          <a:cs typeface="Oswald"/>
                        </a:rPr>
                        <a:t>Свидетельство о смерти обоих родителей или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1"/>
                  </a:ext>
                </a:extLst>
              </a:tr>
              <a:tr h="326120">
                <a:tc>
                  <a:txBody>
                    <a:bodyPr/>
                    <a:lstStyle/>
                    <a:p>
                      <a:pPr marL="179999" marR="0" lvl="0" indent="-149899" algn="l" defTabSz="342900">
                        <a:lnSpc>
                          <a:spcPct val="100000"/>
                        </a:lnSpc>
                        <a:spcBef>
                          <a:spcPts val="0"/>
                        </a:spcBef>
                        <a:spcAft>
                          <a:spcPts val="0"/>
                        </a:spcAft>
                        <a:buClrTx/>
                        <a:buSzPts val="1000"/>
                        <a:buFont typeface="Oswald"/>
                        <a:buChar char="●"/>
                        <a:defRPr/>
                      </a:pPr>
                      <a:r>
                        <a:rPr lang="ru" sz="1200">
                          <a:solidFill>
                            <a:srgbClr val="000000"/>
                          </a:solidFill>
                          <a:latin typeface="Oswald"/>
                          <a:ea typeface="Oswald"/>
                          <a:cs typeface="Oswald"/>
                        </a:rPr>
                        <a:t>Дети-сироты</a:t>
                      </a:r>
                      <a:endParaRPr/>
                    </a:p>
                    <a:p>
                      <a:pPr marL="179999" marR="0" lvl="0" indent="-149899" algn="l" defTabSz="342900">
                        <a:lnSpc>
                          <a:spcPct val="100000"/>
                        </a:lnSpc>
                        <a:spcBef>
                          <a:spcPts val="0"/>
                        </a:spcBef>
                        <a:spcAft>
                          <a:spcPts val="0"/>
                        </a:spcAft>
                        <a:buClrTx/>
                        <a:buSzPts val="1000"/>
                        <a:buFont typeface="Oswald"/>
                        <a:buChar char="●"/>
                        <a:defRPr/>
                      </a:pPr>
                      <a:r>
                        <a:rPr lang="ru-RU" sz="1200">
                          <a:solidFill>
                            <a:srgbClr val="000000"/>
                          </a:solidFill>
                          <a:latin typeface="Oswald"/>
                          <a:ea typeface="Oswald"/>
                          <a:cs typeface="Oswald"/>
                        </a:rPr>
                        <a:t>Дети, оставшиеся без попечения родителей</a:t>
                      </a:r>
                      <a:endParaRPr/>
                    </a:p>
                    <a:p>
                      <a:pPr marL="179999" marR="0" lvl="0" indent="-149899" algn="l" defTabSz="342900">
                        <a:lnSpc>
                          <a:spcPct val="100000"/>
                        </a:lnSpc>
                        <a:spcBef>
                          <a:spcPts val="0"/>
                        </a:spcBef>
                        <a:spcAft>
                          <a:spcPts val="0"/>
                        </a:spcAft>
                        <a:buClrTx/>
                        <a:buSzPts val="1000"/>
                        <a:buFont typeface="Oswald"/>
                        <a:buChar char="●"/>
                        <a:defRPr/>
                      </a:pPr>
                      <a:r>
                        <a:rPr lang="ru-RU" sz="1200">
                          <a:solidFill>
                            <a:srgbClr val="000000"/>
                          </a:solidFill>
                          <a:latin typeface="Oswald"/>
                          <a:ea typeface="Oswald"/>
                          <a:cs typeface="Oswald"/>
                        </a:rPr>
                        <a:t>Лица из числа детей-сирот и детей, оставшихся без попечения родителей</a:t>
                      </a:r>
                      <a:endParaRPr sz="1200">
                        <a:solidFill>
                          <a:srgbClr val="000000"/>
                        </a:solidFill>
                        <a:latin typeface="Oswald"/>
                        <a:ea typeface="Oswald"/>
                        <a:cs typeface="Oswald"/>
                      </a:endParaRPr>
                    </a:p>
                  </a:txBody>
                  <a:tcPr marL="91425" marR="91425" marT="91425" marB="91425"/>
                </a:tc>
                <a:tc>
                  <a:txBody>
                    <a:bodyPr/>
                    <a:lstStyle/>
                    <a:p>
                      <a:pPr marL="179999" lvl="0" indent="-149899" algn="l" defTabSz="342900">
                        <a:spcBef>
                          <a:spcPts val="0"/>
                        </a:spcBef>
                        <a:spcAft>
                          <a:spcPts val="0"/>
                        </a:spcAft>
                        <a:buSzPts val="1000"/>
                        <a:buFont typeface="Oswald"/>
                        <a:buChar char="●"/>
                        <a:defRPr/>
                      </a:pPr>
                      <a:r>
                        <a:rPr lang="ru" sz="1200">
                          <a:solidFill>
                            <a:srgbClr val="000000"/>
                          </a:solidFill>
                          <a:latin typeface="Oswald"/>
                          <a:ea typeface="Oswald"/>
                          <a:cs typeface="Oswald"/>
                        </a:rPr>
                        <a:t>Подача заявления руководителю образовательной организации</a:t>
                      </a:r>
                      <a:endParaRPr sz="1200">
                        <a:solidFill>
                          <a:srgbClr val="000000"/>
                        </a:solidFill>
                        <a:latin typeface="Oswald"/>
                        <a:ea typeface="Oswald"/>
                        <a:cs typeface="Oswald"/>
                      </a:endParaRPr>
                    </a:p>
                    <a:p>
                      <a:pPr marL="179999" lvl="0" indent="-149899" algn="l" defTabSz="342900">
                        <a:spcBef>
                          <a:spcPts val="0"/>
                        </a:spcBef>
                        <a:spcAft>
                          <a:spcPts val="0"/>
                        </a:spcAft>
                        <a:buSzPts val="1000"/>
                        <a:buFont typeface="Oswald"/>
                        <a:buChar char="●"/>
                        <a:defRPr/>
                      </a:pPr>
                      <a:r>
                        <a:rPr lang="ru" sz="1200">
                          <a:solidFill>
                            <a:srgbClr val="000000"/>
                          </a:solidFill>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200">
                        <a:solidFill>
                          <a:srgbClr val="000000"/>
                        </a:solidFill>
                        <a:latin typeface="Oswald"/>
                        <a:ea typeface="Oswald"/>
                        <a:cs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6" name="Google Shape;254;p37"/>
          <p:cNvSpPr txBox="1"/>
          <p:nvPr/>
        </p:nvSpPr>
        <p:spPr bwMode="auto">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 typeface="Oswald"/>
              <a:buNone/>
              <a:defRPr/>
            </a:pPr>
            <a:r>
              <a:rPr lang="ru-RU" sz="1300">
                <a:solidFill>
                  <a:srgbClr val="000000"/>
                </a:solidFill>
                <a:latin typeface="Oswald"/>
                <a:ea typeface="Oswald"/>
                <a:cs typeface="Oswald"/>
              </a:rPr>
              <a:t>ДЕНЕЖНАЯ КОМПЕНСАЦИЯ НА ПРИОБРЕТЕНИЕ КОМПЛЕКТА ОДЕЖДЫ, ОБУВИ, МЯГКОГО ИНВЕНТАРЯ</a:t>
            </a:r>
            <a:endParaRPr lang="ru-RU" sz="2600">
              <a:solidFill>
                <a:srgbClr val="000000"/>
              </a:solidFill>
              <a:latin typeface="Oswald"/>
              <a:ea typeface="Oswald"/>
              <a:cs typeface="Oswald"/>
            </a:endParaRPr>
          </a:p>
        </p:txBody>
      </p:sp>
      <p:sp>
        <p:nvSpPr>
          <p:cNvPr id="7" name="Google Shape;256;p37"/>
          <p:cNvSpPr txBox="1"/>
          <p:nvPr/>
        </p:nvSpPr>
        <p:spPr bwMode="auto">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0587</a:t>
            </a:r>
            <a:endParaRPr sz="1500" b="1">
              <a:latin typeface="Oswald"/>
              <a:ea typeface="Oswald"/>
              <a:cs typeface="Oswa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99" name="Google Shape;99;p15"/>
          <p:cNvSpPr txBox="1">
            <a:spLocks noGrp="1"/>
          </p:cNvSpPr>
          <p:nvPr>
            <p:ph type="ctrTitle"/>
          </p:nvPr>
        </p:nvSpPr>
        <p:spPr bwMode="auto">
          <a:xfrm>
            <a:off x="2771800" y="153475"/>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defRPr/>
            </a:pPr>
            <a:r>
              <a:rPr lang="ru-RU" sz="1300" cap="all">
                <a:solidFill>
                  <a:srgbClr val="000000"/>
                </a:solidFill>
                <a:latin typeface="Oswald"/>
                <a:ea typeface="Oswald"/>
                <a:cs typeface="Oswald"/>
              </a:rPr>
              <a:t>Выплата материальной помощи студентам и слушателям, осваивающим программы профессионального обучения</a:t>
            </a:r>
            <a:endParaRPr/>
          </a:p>
        </p:txBody>
      </p:sp>
      <p:sp>
        <p:nvSpPr>
          <p:cNvPr id="100" name="Google Shape;100;p15"/>
          <p:cNvSpPr/>
          <p:nvPr/>
        </p:nvSpPr>
        <p:spPr bwMode="auto">
          <a:xfrm>
            <a:off x="539552" y="987574"/>
            <a:ext cx="8053500" cy="3785272"/>
          </a:xfrm>
          <a:prstGeom prst="rect">
            <a:avLst/>
          </a:prstGeom>
          <a:noFill/>
          <a:ln>
            <a:noFill/>
          </a:ln>
        </p:spPr>
        <p:txBody>
          <a:bodyPr spcFirstLastPara="1" wrap="square" lIns="68575" tIns="34275" rIns="68575" bIns="34275" anchor="ctr" anchorCtr="0">
            <a:noAutofit/>
          </a:bodyPr>
          <a:lstStyle/>
          <a:p>
            <a:pPr marL="0" marR="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sz="1300" b="1">
              <a:solidFill>
                <a:schemeClr val="tx1"/>
              </a:solidFill>
              <a:latin typeface="Oswald"/>
              <a:ea typeface="Oswald"/>
              <a:cs typeface="Oswald"/>
            </a:endParaRPr>
          </a:p>
          <a:p>
            <a:pPr marL="457200" marR="0" lvl="0" indent="-311150" algn="just">
              <a:spcBef>
                <a:spcPts val="0"/>
              </a:spcBef>
              <a:spcAft>
                <a:spcPts val="0"/>
              </a:spcAft>
              <a:buClr>
                <a:schemeClr val="dk2"/>
              </a:buClr>
              <a:buSzPts val="1300"/>
              <a:buFont typeface="Oswald"/>
              <a:buChar char="●"/>
              <a:defRPr/>
            </a:pPr>
            <a:r>
              <a:rPr lang="ru-RU" sz="1300">
                <a:solidFill>
                  <a:schemeClr val="tx1"/>
                </a:solidFill>
                <a:latin typeface="Oswald"/>
                <a:ea typeface="Oswald"/>
                <a:cs typeface="Oswald"/>
              </a:rPr>
              <a:t>Федеральный закон от 29 декабря 2012 года № 273-ФЗ «Об образовании в Российской Федерации»</a:t>
            </a:r>
            <a:endParaRPr/>
          </a:p>
          <a:p>
            <a:pPr marL="457200" marR="0" lvl="0" indent="-311150" algn="just">
              <a:spcBef>
                <a:spcPts val="0"/>
              </a:spcBef>
              <a:spcAft>
                <a:spcPts val="0"/>
              </a:spcAft>
              <a:buClr>
                <a:schemeClr val="dk2"/>
              </a:buClr>
              <a:buSzPts val="1300"/>
              <a:buFont typeface="Oswald"/>
              <a:buChar char="●"/>
              <a:defRPr/>
            </a:pPr>
            <a:r>
              <a:rPr lang="ru-RU" sz="1300">
                <a:solidFill>
                  <a:schemeClr val="tx1"/>
                </a:solidFill>
                <a:latin typeface="Oswald"/>
                <a:ea typeface="Oswald"/>
                <a:cs typeface="Oswald"/>
              </a:rPr>
              <a:t>Закон Свердловской области от 15 июля 2013 года № 78-ОЗ «Об образовании в Свердловской области»</a:t>
            </a:r>
            <a:endParaRPr/>
          </a:p>
          <a:p>
            <a:pPr marL="457200" marR="0" lvl="0" indent="-311150" algn="just">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Постановление Правительства Свердловской области от 10.12.2014 № 1128-ПП «О материальной поддержке обучающихся в государственных профессиональных образовательных организациях Свердловской области»</a:t>
            </a:r>
            <a:endParaRPr/>
          </a:p>
          <a:p>
            <a:pPr marL="0" lvl="0" indent="0" algn="ctr">
              <a:spcBef>
                <a:spcPts val="0"/>
              </a:spcBef>
              <a:spcAft>
                <a:spcPts val="0"/>
              </a:spcAft>
              <a:buNone/>
              <a:defRPr/>
            </a:pPr>
            <a:endParaRPr lang="ru" sz="1300" b="1">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денежная</a:t>
            </a:r>
            <a:endParaRPr sz="1300">
              <a:solidFill>
                <a:schemeClr val="tx1"/>
              </a:solidFill>
              <a:latin typeface="Oswald"/>
              <a:ea typeface="Oswald"/>
              <a:cs typeface="Oswald"/>
            </a:endParaRPr>
          </a:p>
          <a:p>
            <a:pPr marL="457200" indent="-311150" algn="just">
              <a:buClr>
                <a:schemeClr val="dk2"/>
              </a:buClr>
              <a:buSzPts val="1300"/>
              <a:buFont typeface="Oswald"/>
              <a:buChar char="●"/>
              <a:defRPr/>
            </a:pPr>
            <a:r>
              <a:rPr lang="ru-RU" sz="1300"/>
              <a:t>Материальная помощь выплачивается в размерах, определяемых образовательной организацией, с учетом мнения совета обучающихся в образовательной организации и выборного органа первичной профсоюзной организации </a:t>
            </a:r>
            <a:br>
              <a:rPr lang="ru-RU" sz="1300"/>
            </a:br>
            <a:r>
              <a:rPr lang="ru-RU" sz="1300"/>
              <a:t>(при наличии такого органа) в пределах средств, выделяемых образовательной организации на оказание материальной помощи</a:t>
            </a:r>
            <a:endParaRPr lang="ru-RU" sz="1300">
              <a:solidFill>
                <a:schemeClr val="tx1"/>
              </a:solidFill>
              <a:latin typeface="Oswald"/>
              <a:ea typeface="Oswald"/>
              <a:cs typeface="Oswald"/>
            </a:endParaRPr>
          </a:p>
          <a:p>
            <a:pPr marL="457200" indent="-311150" algn="just">
              <a:buClr>
                <a:schemeClr val="dk2"/>
              </a:buClr>
              <a:buSzPts val="1300"/>
              <a:buFont typeface="Oswald"/>
              <a:buChar char="●"/>
              <a:defRPr/>
            </a:pPr>
            <a:r>
              <a:rPr lang="ru-RU" sz="1300">
                <a:solidFill>
                  <a:schemeClr val="tx1"/>
                </a:solidFill>
                <a:latin typeface="Oswald"/>
                <a:ea typeface="Oswald"/>
                <a:cs typeface="Oswald"/>
              </a:rPr>
              <a:t>Минимальный размер материальной помощи не может быть меньше размера норматива государственной академической стипендии для студентов, обучающихся по образовательным программам среднего профессионального образования</a:t>
            </a:r>
            <a:endParaRPr/>
          </a:p>
          <a:p>
            <a:pPr marL="457200" indent="-311150" algn="just">
              <a:buClr>
                <a:schemeClr val="dk2"/>
              </a:buClr>
              <a:buSzPts val="1300"/>
              <a:buFont typeface="Oswald"/>
              <a:buChar char="●"/>
              <a:defRPr/>
            </a:pPr>
            <a:endParaRPr sz="1300">
              <a:solidFill>
                <a:schemeClr val="tx1"/>
              </a:solidFill>
              <a:latin typeface="Oswald"/>
              <a:ea typeface="Oswald"/>
              <a:cs typeface="Oswald"/>
            </a:endParaRPr>
          </a:p>
          <a:p>
            <a:pPr algn="ctr">
              <a:defRPr/>
            </a:pPr>
            <a:r>
              <a:rPr lang="ru" sz="1300" b="1">
                <a:solidFill>
                  <a:schemeClr val="tx1"/>
                </a:solidFill>
                <a:latin typeface="Oswald"/>
                <a:ea typeface="Oswald"/>
                <a:cs typeface="Oswald"/>
              </a:rPr>
              <a:t>Периодичность выплаты</a:t>
            </a:r>
            <a:endParaRPr sz="1300" b="1">
              <a:solidFill>
                <a:schemeClr val="tx1"/>
              </a:solidFill>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Единовременно</a:t>
            </a:r>
            <a:endParaRPr sz="1300">
              <a:solidFill>
                <a:schemeClr val="tx1"/>
              </a:solidFill>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В соответствии с распорядительным актом образовательной организации на основании заявления получателя МСЗ, не чаще 1 раза в 3 месяца</a:t>
            </a:r>
            <a:endParaRPr sz="1300">
              <a:solidFill>
                <a:schemeClr val="tx1"/>
              </a:solidFill>
              <a:highlight>
                <a:srgbClr val="FF0000"/>
              </a:highlight>
              <a:latin typeface="Oswald"/>
              <a:ea typeface="Oswald"/>
              <a:cs typeface="Oswald"/>
            </a:endParaRPr>
          </a:p>
        </p:txBody>
      </p:sp>
      <p:sp>
        <p:nvSpPr>
          <p:cNvPr id="101" name="Google Shape;101;p15"/>
          <p:cNvSpPr txBox="1"/>
          <p:nvPr/>
        </p:nvSpPr>
        <p:spPr bwMode="auto">
          <a:xfrm>
            <a:off x="844900" y="153475"/>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0428</a:t>
            </a:r>
            <a:endParaRPr sz="1500" b="1">
              <a:latin typeface="Oswald"/>
              <a:ea typeface="Oswald"/>
              <a:cs typeface="Oswa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62" name="Google Shape;262;p38"/>
          <p:cNvGraphicFramePr>
            <a:graphicFrameLocks/>
          </p:cNvGraphicFramePr>
          <p:nvPr/>
        </p:nvGraphicFramePr>
        <p:xfrm>
          <a:off x="289639" y="733779"/>
          <a:ext cx="8494225" cy="3886140"/>
        </p:xfrm>
        <a:graphic>
          <a:graphicData uri="http://schemas.openxmlformats.org/drawingml/2006/table">
            <a:tbl>
              <a:tblPr>
                <a:tableStyleId>{BF4A3D39-4975-46BA-BE83-8B02B6239DEE}</a:tableStyleId>
              </a:tblPr>
              <a:tblGrid>
                <a:gridCol w="3995848">
                  <a:extLst>
                    <a:ext uri="{9D8B030D-6E8A-4147-A177-3AD203B41FA5}">
                      <a16:colId xmlns:a16="http://schemas.microsoft.com/office/drawing/2014/main" val="20000"/>
                    </a:ext>
                  </a:extLst>
                </a:gridCol>
                <a:gridCol w="4498376">
                  <a:extLst>
                    <a:ext uri="{9D8B030D-6E8A-4147-A177-3AD203B41FA5}">
                      <a16:colId xmlns:a16="http://schemas.microsoft.com/office/drawing/2014/main" val="20001"/>
                    </a:ext>
                  </a:extLst>
                </a:gridCol>
              </a:tblGrid>
              <a:tr h="39135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1500266">
                <a:tc>
                  <a:txBody>
                    <a:bodyPr/>
                    <a:lstStyle/>
                    <a:p>
                      <a:pPr marL="179999" marR="0" lvl="0" indent="-149899" algn="l" defTabSz="342900">
                        <a:lnSpc>
                          <a:spcPct val="100000"/>
                        </a:lnSpc>
                        <a:spcBef>
                          <a:spcPts val="0"/>
                        </a:spcBef>
                        <a:spcAft>
                          <a:spcPts val="0"/>
                        </a:spcAft>
                        <a:buClrTx/>
                        <a:buSzPts val="1000"/>
                        <a:buFont typeface="Oswald"/>
                        <a:buChar char="●"/>
                        <a:defRPr/>
                      </a:pPr>
                      <a:r>
                        <a:rPr lang="ru-RU" sz="900" strike="noStrike">
                          <a:solidFill>
                            <a:schemeClr val="tx1"/>
                          </a:solidFill>
                          <a:latin typeface="Oswald"/>
                          <a:ea typeface="Oswald"/>
                          <a:cs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900" strike="noStrike">
                          <a:solidFill>
                            <a:schemeClr val="tx1"/>
                          </a:solidFill>
                          <a:latin typeface="Oswald"/>
                          <a:ea typeface="Oswald"/>
                          <a:cs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a:p>
                    <a:p>
                      <a:pPr marL="179999" marR="0" lvl="0" indent="-149899" algn="l" defTabSz="342900">
                        <a:lnSpc>
                          <a:spcPct val="100000"/>
                        </a:lnSpc>
                        <a:spcBef>
                          <a:spcPts val="0"/>
                        </a:spcBef>
                        <a:spcAft>
                          <a:spcPts val="0"/>
                        </a:spcAft>
                        <a:buClrTx/>
                        <a:buSzPts val="1000"/>
                        <a:buFont typeface="Oswald"/>
                        <a:buChar char="●"/>
                        <a:defRPr/>
                      </a:pPr>
                      <a:r>
                        <a:rPr lang="ru-RU" sz="900" strike="noStrike">
                          <a:solidFill>
                            <a:schemeClr val="tx1"/>
                          </a:solidFill>
                          <a:latin typeface="Oswald"/>
                          <a:ea typeface="Oswald"/>
                          <a:cs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«Об объявлении частичной мобилизации в Российской Федерации»,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lang="ru" sz="900" strike="noStrike">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 sz="900" strike="noStrike">
                          <a:solidFill>
                            <a:schemeClr val="tx1"/>
                          </a:solidFill>
                          <a:latin typeface="Oswald"/>
                          <a:ea typeface="Oswald"/>
                          <a:cs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a:t>
                      </a:r>
                      <a:r>
                        <a:rPr lang="ru-RU" sz="900" strike="noStrike">
                          <a:solidFill>
                            <a:schemeClr val="tx1"/>
                          </a:solidFill>
                          <a:latin typeface="Oswald"/>
                          <a:ea typeface="Oswald"/>
                          <a:cs typeface="Oswald"/>
                        </a:rPr>
                        <a:t> Запорожской области и Херсонской области </a:t>
                      </a:r>
                      <a:r>
                        <a:rPr lang="ru" sz="900" strike="noStrike">
                          <a:solidFill>
                            <a:schemeClr val="tx1"/>
                          </a:solidFill>
                          <a:latin typeface="Oswald"/>
                          <a:ea typeface="Oswald"/>
                          <a:cs typeface="Oswald"/>
                        </a:rPr>
                        <a:t>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900" b="1" strike="noStrike">
                        <a:solidFill>
                          <a:schemeClr val="tx1"/>
                        </a:solidFill>
                        <a:latin typeface="Oswald"/>
                        <a:ea typeface="Oswald"/>
                        <a:cs typeface="Oswald"/>
                      </a:endParaRPr>
                    </a:p>
                  </a:txBody>
                  <a:tcPr marL="91425" marR="91425" marT="91425" marB="91425"/>
                </a:tc>
                <a:tc>
                  <a:txBody>
                    <a:bodyPr/>
                    <a:lstStyle/>
                    <a:p>
                      <a:pPr marL="179999" lvl="0" indent="-149225" algn="l">
                        <a:spcBef>
                          <a:spcPts val="0"/>
                        </a:spcBef>
                        <a:spcAft>
                          <a:spcPts val="0"/>
                        </a:spcAft>
                        <a:buSzPts val="1000"/>
                        <a:buFont typeface="Oswald"/>
                        <a:buChar char="●"/>
                        <a:defRPr/>
                      </a:pPr>
                      <a:r>
                        <a:rPr lang="ru-RU" sz="900" strike="noStrike">
                          <a:latin typeface="Oswald"/>
                          <a:ea typeface="Oswald"/>
                          <a:cs typeface="Oswald"/>
                        </a:rPr>
                        <a:t>Подача заявления руководителю образовательной организации</a:t>
                      </a:r>
                      <a:endParaRPr/>
                    </a:p>
                    <a:p>
                      <a:pPr marL="179999" marR="0" lvl="0" indent="-149225" algn="l" defTabSz="342900">
                        <a:lnSpc>
                          <a:spcPct val="100000"/>
                        </a:lnSpc>
                        <a:spcBef>
                          <a:spcPts val="0"/>
                        </a:spcBef>
                        <a:spcAft>
                          <a:spcPts val="0"/>
                        </a:spcAft>
                        <a:buClrTx/>
                        <a:buSzPts val="1000"/>
                        <a:buFont typeface="Oswald"/>
                        <a:buChar char="●"/>
                        <a:defRPr/>
                      </a:pPr>
                      <a:r>
                        <a:rPr lang="ru-RU" sz="900" strike="noStrike">
                          <a:solidFill>
                            <a:schemeClr val="tx1"/>
                          </a:solidFill>
                          <a:latin typeface="Oswald"/>
                          <a:ea typeface="Oswald"/>
                          <a:cs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900" strike="noStrike">
                          <a:solidFill>
                            <a:srgbClr val="000000"/>
                          </a:solidFill>
                          <a:latin typeface="Oswald"/>
                          <a:ea typeface="Oswald"/>
                          <a:cs typeface="Oswald"/>
                        </a:rPr>
                        <a:t>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endParaRPr/>
                    </a:p>
                    <a:p>
                      <a:pPr marL="179999" lvl="0" indent="-149225" algn="l" defTabSz="342900">
                        <a:spcBef>
                          <a:spcPts val="0"/>
                        </a:spcBef>
                        <a:spcAft>
                          <a:spcPts val="0"/>
                        </a:spcAft>
                        <a:buSzPts val="1000"/>
                        <a:buFont typeface="Oswald"/>
                        <a:buChar char="●"/>
                        <a:defRPr/>
                      </a:pPr>
                      <a:r>
                        <a:rPr lang="ru-RU" sz="900" strike="noStrike">
                          <a:solidFill>
                            <a:srgbClr val="000000"/>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a:t>
                      </a:r>
                      <a:br>
                        <a:rPr lang="ru-RU" sz="900" strike="noStrike">
                          <a:solidFill>
                            <a:srgbClr val="000000"/>
                          </a:solidFill>
                          <a:latin typeface="Oswald"/>
                          <a:ea typeface="Oswald"/>
                          <a:cs typeface="Oswald"/>
                        </a:rPr>
                      </a:br>
                      <a:r>
                        <a:rPr lang="ru-RU" sz="900" strike="noStrike">
                          <a:solidFill>
                            <a:srgbClr val="000000"/>
                          </a:solidFill>
                          <a:latin typeface="Oswald"/>
                          <a:ea typeface="Oswald"/>
                          <a:cs typeface="Oswald"/>
                        </a:rPr>
                        <a:t>№ 02-01-82/16646 «О документах – основаниях предоставления МСЗ в сфере образования»)</a:t>
                      </a: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54;p37"/>
          <p:cNvSpPr txBox="1"/>
          <p:nvPr/>
        </p:nvSpPr>
        <p:spPr bwMode="auto">
          <a:xfrm>
            <a:off x="2674050" y="225779"/>
            <a:ext cx="5760000" cy="5080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 typeface="Oswald"/>
              <a:buNone/>
              <a:defRPr/>
            </a:pPr>
            <a:r>
              <a:rPr lang="ru-RU" sz="1300">
                <a:solidFill>
                  <a:srgbClr val="000000"/>
                </a:solidFill>
                <a:latin typeface="Oswald"/>
                <a:ea typeface="Oswald"/>
                <a:cs typeface="Oswald"/>
              </a:rPr>
              <a:t>ДЕНЕЖНАЯ КОМПЕНСАЦИЯ НА ПРИОБРЕТЕНИЕ КОМПЛЕКТА ОДЕЖДЫ, ОБУВИ, МЯГКОГО ИНВЕНТАРЯ</a:t>
            </a:r>
            <a:endParaRPr lang="ru-RU" sz="2600">
              <a:solidFill>
                <a:srgbClr val="000000"/>
              </a:solidFill>
              <a:latin typeface="Oswald"/>
              <a:ea typeface="Oswald"/>
              <a:cs typeface="Oswald"/>
            </a:endParaRPr>
          </a:p>
        </p:txBody>
      </p:sp>
      <p:sp>
        <p:nvSpPr>
          <p:cNvPr id="7" name="Google Shape;256;p37"/>
          <p:cNvSpPr txBox="1"/>
          <p:nvPr/>
        </p:nvSpPr>
        <p:spPr bwMode="auto">
          <a:xfrm>
            <a:off x="747150" y="225780"/>
            <a:ext cx="1926900" cy="5080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0587</a:t>
            </a:r>
            <a:endParaRPr sz="1500" b="1">
              <a:latin typeface="Oswald"/>
              <a:ea typeface="Oswald"/>
              <a:cs typeface="Oswa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4" name="Google Shape;114;p17"/>
          <p:cNvSpPr/>
          <p:nvPr/>
        </p:nvSpPr>
        <p:spPr bwMode="auto">
          <a:xfrm>
            <a:off x="380550" y="891662"/>
            <a:ext cx="8053500" cy="4107057"/>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lang="en-US" b="1">
              <a:solidFill>
                <a:schemeClr val="tx1"/>
              </a:solidFill>
              <a:latin typeface="Oswald"/>
              <a:ea typeface="Oswald"/>
              <a:cs typeface="Oswald"/>
            </a:endParaRPr>
          </a:p>
          <a:p>
            <a:pPr marL="460800" lvl="0" indent="-312950" algn="just">
              <a:buClr>
                <a:schemeClr val="dk2"/>
              </a:buClr>
              <a:buSzPts val="1300"/>
              <a:buFont typeface="Oswald"/>
              <a:buChar char="●"/>
              <a:defRPr/>
            </a:pPr>
            <a:r>
              <a:rPr lang="ru-RU"/>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indent="-312950" algn="just">
              <a:buClr>
                <a:schemeClr val="dk2"/>
              </a:buClr>
              <a:buSzPts val="1300"/>
              <a:buFont typeface="Oswald"/>
              <a:buChar char="●"/>
              <a:defRPr/>
            </a:pPr>
            <a:r>
              <a:rPr lang="ru-RU"/>
              <a:t>Федеральный закон от 29 декабря 2012 года № 273-ФЗ «Об образовании в Российской Федерации»</a:t>
            </a:r>
          </a:p>
          <a:p>
            <a:pPr marL="460800" indent="-312950" algn="just">
              <a:buClr>
                <a:schemeClr val="dk2"/>
              </a:buClr>
              <a:buSzPts val="1300"/>
              <a:buFont typeface="Oswald"/>
              <a:buChar char="●"/>
              <a:defRPr/>
            </a:pPr>
            <a:r>
              <a:rPr lang="ru-RU"/>
              <a:t>Закон Свердловской области от 15 июля 2013 года № 78-ОЗ «Об образовании в Свердловской области»</a:t>
            </a:r>
          </a:p>
          <a:p>
            <a:pPr marL="460800" indent="-312950" algn="just">
              <a:buClr>
                <a:schemeClr val="dk2"/>
              </a:buClr>
              <a:buSzPts val="1300"/>
              <a:buFont typeface="Oswald"/>
              <a:buChar char="●"/>
              <a:defRPr/>
            </a:pPr>
            <a:r>
              <a:rPr lang="ru-RU"/>
              <a:t>П</a:t>
            </a:r>
            <a:r>
              <a:rPr lang="ru"/>
              <a:t>остановление Правительства Свердловской области от 18.05.2017 № 346-ПП «Об утверждении Положения о размере и порядке выплаты пособия на приобретение учебной литературы и письменных принадлежностей детям-сиротам и детям, оставшимся без попечения родителей, лицам из числа детей-сирот и детей, оставшихся без попечения родителей, лицам, потерявшим в период обучения обоих родителей или единственного родителя, обучающимся по очной форме обучения по основным профессиональным образовательным программам за счет средств областного бюджета или местных бюджетов муниципальных образований, расположенных на территории Свердловской области»</a:t>
            </a:r>
            <a:endParaRPr/>
          </a:p>
          <a:p>
            <a:pPr marL="460800" lvl="0" indent="-312950" algn="just">
              <a:buClr>
                <a:schemeClr val="dk2"/>
              </a:buClr>
              <a:buSzPts val="1300"/>
              <a:buFont typeface="Oswald"/>
              <a:buChar char="●"/>
              <a:defRPr/>
            </a:pPr>
            <a:endParaRPr>
              <a:solidFill>
                <a:srgbClr val="7030A0"/>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60800" marR="0" lvl="0" indent="-3129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Размер выплаты: трехмесячная государственная социальная стипендия без учета районного коэффициента</a:t>
            </a:r>
            <a:endParaRPr lang="en-US">
              <a:solidFill>
                <a:schemeClr val="tx1"/>
              </a:solidFill>
              <a:latin typeface="Oswald"/>
              <a:ea typeface="Oswald"/>
              <a:cs typeface="Oswald"/>
            </a:endParaRPr>
          </a:p>
          <a:p>
            <a:pPr marL="460800" marR="0" lvl="0" indent="-312950" algn="l">
              <a:spcBef>
                <a:spcPts val="0"/>
              </a:spcBef>
              <a:spcAft>
                <a:spcPts val="0"/>
              </a:spcAft>
              <a:buClr>
                <a:schemeClr val="dk2"/>
              </a:buClr>
              <a:buSzPts val="1300"/>
              <a:buFont typeface="Oswald"/>
              <a:buChar char="●"/>
              <a:defRPr/>
            </a:pPr>
            <a:endParaRPr b="1">
              <a:solidFill>
                <a:schemeClr val="tx1"/>
              </a:solidFill>
              <a:highlight>
                <a:schemeClr val="lt2"/>
              </a:highlight>
              <a:latin typeface="Oswald"/>
              <a:ea typeface="Oswald"/>
              <a:cs typeface="Oswald"/>
            </a:endParaRPr>
          </a:p>
          <a:p>
            <a:pPr algn="ctr">
              <a:defRPr/>
            </a:pPr>
            <a:r>
              <a:rPr lang="ru" b="1">
                <a:solidFill>
                  <a:schemeClr val="tx1"/>
                </a:solidFill>
                <a:latin typeface="Oswald"/>
                <a:ea typeface="Oswald"/>
                <a:cs typeface="Oswald"/>
              </a:rPr>
              <a:t>Периодичность выплаты</a:t>
            </a:r>
            <a:endParaRPr lang="en-US" b="1">
              <a:solidFill>
                <a:schemeClr val="tx1"/>
              </a:solidFill>
              <a:latin typeface="Oswald"/>
              <a:ea typeface="Oswald"/>
              <a:cs typeface="Oswald"/>
            </a:endParaRPr>
          </a:p>
          <a:p>
            <a:pPr marL="460800" lvl="0" indent="-3129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Ежегодно (не позднее 30 дней с начала учебного года)</a:t>
            </a:r>
            <a:endParaRPr>
              <a:solidFill>
                <a:schemeClr val="tx1"/>
              </a:solidFill>
              <a:latin typeface="Oswald"/>
              <a:ea typeface="Oswald"/>
              <a:cs typeface="Oswald"/>
            </a:endParaRPr>
          </a:p>
        </p:txBody>
      </p:sp>
      <p:sp>
        <p:nvSpPr>
          <p:cNvPr id="5" name="Google Shape;227;p33"/>
          <p:cNvSpPr txBox="1"/>
          <p:nvPr/>
        </p:nvSpPr>
        <p:spPr bwMode="auto">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a:t>
            </a:r>
            <a:r>
              <a:rPr lang="en-US" sz="1500" b="1">
                <a:solidFill>
                  <a:schemeClr val="tx1"/>
                </a:solidFill>
                <a:latin typeface="Oswald"/>
                <a:ea typeface="Oswald"/>
                <a:cs typeface="Oswald"/>
              </a:rPr>
              <a:t>4459</a:t>
            </a:r>
            <a:endParaRPr sz="1500" b="1">
              <a:solidFill>
                <a:schemeClr val="tx1"/>
              </a:solidFill>
              <a:latin typeface="Oswald"/>
              <a:ea typeface="Oswald"/>
              <a:cs typeface="Oswald"/>
            </a:endParaRPr>
          </a:p>
        </p:txBody>
      </p:sp>
      <p:sp>
        <p:nvSpPr>
          <p:cNvPr id="6" name="Google Shape;249;p36"/>
          <p:cNvSpPr txBox="1"/>
          <p:nvPr/>
        </p:nvSpPr>
        <p:spPr bwMode="auto">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chemeClr val="tx1"/>
                </a:solidFill>
                <a:latin typeface="Oswald"/>
                <a:ea typeface="Oswald"/>
                <a:cs typeface="Oswald"/>
              </a:rPr>
              <a:t>Ежегодное пособие на приобретение учебной литературы и письменных принадлежностей</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122" name="Google Shape;122;p18"/>
          <p:cNvGraphicFramePr>
            <a:graphicFrameLocks/>
          </p:cNvGraphicFramePr>
          <p:nvPr/>
        </p:nvGraphicFramePr>
        <p:xfrm>
          <a:off x="337080" y="891663"/>
          <a:ext cx="8494225" cy="3825000"/>
        </p:xfrm>
        <a:graphic>
          <a:graphicData uri="http://schemas.openxmlformats.org/drawingml/2006/table">
            <a:tbl>
              <a:tblPr>
                <a:tableStyleId>{BF4A3D39-4975-46BA-BE83-8B02B6239DEE}</a:tableStyleId>
              </a:tblPr>
              <a:tblGrid>
                <a:gridCol w="4810984">
                  <a:extLst>
                    <a:ext uri="{9D8B030D-6E8A-4147-A177-3AD203B41FA5}">
                      <a16:colId xmlns:a16="http://schemas.microsoft.com/office/drawing/2014/main" val="20000"/>
                    </a:ext>
                  </a:extLst>
                </a:gridCol>
                <a:gridCol w="3683241">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000" b="1">
                          <a:latin typeface="Oswald"/>
                          <a:ea typeface="Oswald"/>
                          <a:cs typeface="Oswald"/>
                        </a:rPr>
                        <a:t>Категория получателей </a:t>
                      </a:r>
                    </a:p>
                    <a:p>
                      <a:pPr marL="0" lvl="0" indent="0" algn="ctr">
                        <a:spcBef>
                          <a:spcPts val="0"/>
                        </a:spcBef>
                        <a:spcAft>
                          <a:spcPts val="0"/>
                        </a:spcAft>
                        <a:buNone/>
                        <a:defRPr/>
                      </a:pPr>
                      <a:r>
                        <a:rPr lang="ru-RU" sz="1000" b="1">
                          <a:latin typeface="Oswald"/>
                          <a:ea typeface="Oswald"/>
                          <a:cs typeface="Oswald"/>
                        </a:rPr>
                        <a:t>(в соответствии с НПА Свердловской области)</a:t>
                      </a:r>
                      <a:endParaRPr sz="10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000" b="1">
                          <a:latin typeface="Oswald"/>
                          <a:ea typeface="Oswald"/>
                          <a:cs typeface="Oswald"/>
                        </a:rPr>
                        <a:t>Порядок получения</a:t>
                      </a:r>
                      <a:endParaRPr sz="10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579290">
                <a:tc>
                  <a:txBody>
                    <a:bodyPr/>
                    <a:lstStyle/>
                    <a:p>
                      <a:pPr marL="179999" lvl="0" indent="-162599" algn="l">
                        <a:spcBef>
                          <a:spcPts val="0"/>
                        </a:spcBef>
                        <a:spcAft>
                          <a:spcPts val="0"/>
                        </a:spcAft>
                        <a:buClr>
                          <a:schemeClr val="dk2"/>
                        </a:buClr>
                        <a:buSzPts val="1200"/>
                        <a:buFont typeface="Oswald"/>
                        <a:buChar char="●"/>
                        <a:defRPr/>
                      </a:pPr>
                      <a:r>
                        <a:rPr lang="ru" sz="900" b="0">
                          <a:solidFill>
                            <a:schemeClr val="tx1"/>
                          </a:solidFill>
                          <a:latin typeface="Oswald"/>
                          <a:ea typeface="Oswald"/>
                          <a:cs typeface="Oswald"/>
                        </a:rPr>
                        <a:t>Лица в возрасте от 18 лет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sz="900" b="0">
                        <a:solidFill>
                          <a:schemeClr val="tx1"/>
                        </a:solidFill>
                        <a:latin typeface="Oswald"/>
                        <a:ea typeface="Oswald"/>
                        <a:cs typeface="Oswald"/>
                      </a:endParaRPr>
                    </a:p>
                  </a:txBody>
                  <a:tcPr marL="91425" marR="91425" marT="91425" marB="91425"/>
                </a:tc>
                <a:tc>
                  <a:txBody>
                    <a:bodyPr/>
                    <a:lstStyle/>
                    <a:p>
                      <a:pPr marL="179999" lvl="0" indent="-162599" algn="l">
                        <a:spcBef>
                          <a:spcPts val="0"/>
                        </a:spcBef>
                        <a:spcAft>
                          <a:spcPts val="0"/>
                        </a:spcAft>
                        <a:buSzPts val="1200"/>
                        <a:buFont typeface="Oswald"/>
                        <a:buChar char="●"/>
                        <a:defRPr/>
                      </a:pPr>
                      <a:r>
                        <a:rPr lang="ru" sz="900" b="0">
                          <a:latin typeface="Oswald"/>
                          <a:ea typeface="Oswald"/>
                          <a:cs typeface="Oswald"/>
                        </a:rPr>
                        <a:t>Подача заявления руководителю образовательной организации</a:t>
                      </a:r>
                      <a:endParaRPr sz="900" b="0">
                        <a:solidFill>
                          <a:srgbClr val="FF0000"/>
                        </a:solidFill>
                        <a:latin typeface="Oswald"/>
                        <a:ea typeface="Oswald"/>
                        <a:cs typeface="Oswald"/>
                      </a:endParaRPr>
                    </a:p>
                    <a:p>
                      <a:pPr marL="179999" lvl="0" indent="-162599" algn="l">
                        <a:spcBef>
                          <a:spcPts val="0"/>
                        </a:spcBef>
                        <a:spcAft>
                          <a:spcPts val="0"/>
                        </a:spcAft>
                        <a:buSzPts val="1200"/>
                        <a:buFont typeface="Oswald"/>
                        <a:buChar char="●"/>
                        <a:defRPr/>
                      </a:pPr>
                      <a:r>
                        <a:rPr lang="ru" sz="900" b="0">
                          <a:latin typeface="Oswald"/>
                          <a:ea typeface="Oswald"/>
                          <a:cs typeface="Oswald"/>
                        </a:rPr>
                        <a:t>Свидетельство о смерти обоих родителей или единственного родителя</a:t>
                      </a:r>
                      <a:endParaRPr sz="900" b="0">
                        <a:latin typeface="Oswald"/>
                        <a:ea typeface="Oswald"/>
                        <a:cs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a:spcBef>
                          <a:spcPts val="0"/>
                        </a:spcBef>
                        <a:spcAft>
                          <a:spcPts val="0"/>
                        </a:spcAft>
                        <a:buSzPts val="1200"/>
                        <a:buFont typeface="Oswald"/>
                        <a:buChar char="●"/>
                        <a:defRPr/>
                      </a:pPr>
                      <a:r>
                        <a:rPr lang="ru" sz="900" b="0">
                          <a:solidFill>
                            <a:schemeClr val="tx1"/>
                          </a:solidFill>
                          <a:latin typeface="Oswald"/>
                          <a:ea typeface="Oswald"/>
                          <a:cs typeface="Oswald"/>
                        </a:rPr>
                        <a:t>Дети-сироты</a:t>
                      </a:r>
                      <a:endParaRPr sz="900" b="0">
                        <a:solidFill>
                          <a:schemeClr val="tx1"/>
                        </a:solidFill>
                        <a:latin typeface="Oswald"/>
                        <a:ea typeface="Oswald"/>
                        <a:cs typeface="Oswald"/>
                      </a:endParaRPr>
                    </a:p>
                  </a:txBody>
                  <a:tcPr marL="91425" marR="91425" marT="91425" marB="91425"/>
                </a:tc>
                <a:tc rowSpan="3">
                  <a:txBody>
                    <a:bodyPr/>
                    <a:lstStyle/>
                    <a:p>
                      <a:pPr marL="179999" lvl="0" indent="-162599" algn="l">
                        <a:spcBef>
                          <a:spcPts val="0"/>
                        </a:spcBef>
                        <a:spcAft>
                          <a:spcPts val="0"/>
                        </a:spcAft>
                        <a:buSzPts val="1200"/>
                        <a:buFont typeface="Oswald"/>
                        <a:buChar char="●"/>
                        <a:defRPr/>
                      </a:pPr>
                      <a:r>
                        <a:rPr lang="ru-RU" sz="900" b="0">
                          <a:latin typeface="Oswald"/>
                          <a:ea typeface="Oswald"/>
                          <a:cs typeface="Oswald"/>
                        </a:rPr>
                        <a:t>Подача заявления руководителю образовательной организации</a:t>
                      </a:r>
                      <a:endParaRPr/>
                    </a:p>
                    <a:p>
                      <a:pPr marL="179999" lvl="0" indent="-162599" algn="l">
                        <a:spcBef>
                          <a:spcPts val="0"/>
                        </a:spcBef>
                        <a:spcAft>
                          <a:spcPts val="0"/>
                        </a:spcAft>
                        <a:buSzPts val="1200"/>
                        <a:buFont typeface="Oswald"/>
                        <a:buChar char="●"/>
                        <a:defRPr/>
                      </a:pPr>
                      <a:r>
                        <a:rPr lang="ru-RU" sz="900" b="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a:p>
                    <a:p>
                      <a:pPr marL="17400" lvl="0" indent="0" algn="l">
                        <a:spcBef>
                          <a:spcPts val="0"/>
                        </a:spcBef>
                        <a:spcAft>
                          <a:spcPts val="0"/>
                        </a:spcAft>
                        <a:buSzPts val="1200"/>
                        <a:buFont typeface="Oswald"/>
                        <a:buNone/>
                        <a:defRPr/>
                      </a:pPr>
                      <a:endParaRPr sz="900" b="0">
                        <a:latin typeface="Oswald"/>
                        <a:ea typeface="Oswald"/>
                        <a:cs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a:spcBef>
                          <a:spcPts val="0"/>
                        </a:spcBef>
                        <a:spcAft>
                          <a:spcPts val="0"/>
                        </a:spcAft>
                        <a:buSzPts val="1200"/>
                        <a:buFont typeface="Oswald"/>
                        <a:buChar char="●"/>
                        <a:defRPr/>
                      </a:pPr>
                      <a:r>
                        <a:rPr lang="ru" sz="900" b="0">
                          <a:solidFill>
                            <a:schemeClr val="tx1"/>
                          </a:solidFill>
                          <a:latin typeface="Oswald"/>
                          <a:ea typeface="Oswald"/>
                          <a:cs typeface="Oswald"/>
                        </a:rPr>
                        <a:t>Дети, оставшиеся без попечения родителей</a:t>
                      </a:r>
                      <a:endParaRPr sz="900" b="0">
                        <a:solidFill>
                          <a:schemeClr val="tx1"/>
                        </a:solidFill>
                        <a:latin typeface="Oswald"/>
                        <a:ea typeface="Oswald"/>
                        <a:cs typeface="Oswald"/>
                      </a:endParaRPr>
                    </a:p>
                  </a:txBody>
                  <a:tcPr marL="91425" marR="91425" marT="91425" marB="91425"/>
                </a:tc>
                <a:tc vMerge="1">
                  <a:txBody>
                    <a:bodyPr/>
                    <a:lstStyle/>
                    <a:p>
                      <a:pPr marL="179999" lvl="0" indent="-162599" algn="l">
                        <a:spcBef>
                          <a:spcPts val="0"/>
                        </a:spcBef>
                        <a:spcAft>
                          <a:spcPts val="0"/>
                        </a:spcAft>
                        <a:buSzPts val="1200"/>
                        <a:buFont typeface="Oswald"/>
                        <a:buChar char="●"/>
                        <a:defRPr/>
                      </a:pPr>
                      <a:endParaRPr sz="1000" b="0">
                        <a:latin typeface="Oswald"/>
                        <a:ea typeface="Oswald"/>
                        <a:cs typeface="Oswald"/>
                      </a:endParaRPr>
                    </a:p>
                  </a:txBody>
                  <a:tcPr marL="91425" marR="91425" marT="91425" marB="91425"/>
                </a:tc>
                <a:extLst>
                  <a:ext uri="{0D108BD9-81ED-4DB2-BD59-A6C34878D82A}">
                    <a16:rowId xmlns:a16="http://schemas.microsoft.com/office/drawing/2014/main" val="10003"/>
                  </a:ext>
                </a:extLst>
              </a:tr>
              <a:tr h="0">
                <a:tc>
                  <a:txBody>
                    <a:bodyPr/>
                    <a:lstStyle/>
                    <a:p>
                      <a:pPr marL="179999" lvl="0" indent="-162599" algn="l">
                        <a:spcBef>
                          <a:spcPts val="0"/>
                        </a:spcBef>
                        <a:spcAft>
                          <a:spcPts val="0"/>
                        </a:spcAft>
                        <a:buSzPts val="1200"/>
                        <a:buFont typeface="Oswald"/>
                        <a:buChar char="●"/>
                        <a:defRPr/>
                      </a:pPr>
                      <a:r>
                        <a:rPr lang="ru" sz="900" b="0">
                          <a:solidFill>
                            <a:schemeClr val="tx1"/>
                          </a:solidFill>
                          <a:latin typeface="Oswald"/>
                          <a:ea typeface="Oswald"/>
                          <a:cs typeface="Oswald"/>
                        </a:rPr>
                        <a:t>Лица из числа детей-сирот и детей, оставшихся без попечения родителей</a:t>
                      </a:r>
                      <a:endParaRPr sz="900" b="0">
                        <a:solidFill>
                          <a:schemeClr val="tx1"/>
                        </a:solidFill>
                        <a:latin typeface="Oswald"/>
                        <a:ea typeface="Oswald"/>
                        <a:cs typeface="Oswald"/>
                      </a:endParaRPr>
                    </a:p>
                  </a:txBody>
                  <a:tcPr marL="91425" marR="91425" marT="91425" marB="91425"/>
                </a:tc>
                <a:tc vMerge="1">
                  <a:txBody>
                    <a:bodyPr/>
                    <a:lstStyle/>
                    <a:p>
                      <a:pPr marL="179999" lvl="0" indent="-162599" algn="l">
                        <a:spcBef>
                          <a:spcPts val="0"/>
                        </a:spcBef>
                        <a:spcAft>
                          <a:spcPts val="0"/>
                        </a:spcAft>
                        <a:buSzPts val="1200"/>
                        <a:buFont typeface="Oswald"/>
                        <a:buChar char="●"/>
                        <a:defRPr/>
                      </a:pPr>
                      <a:endParaRPr sz="1000" b="0">
                        <a:latin typeface="Oswald"/>
                        <a:ea typeface="Oswald"/>
                        <a:cs typeface="Oswald"/>
                      </a:endParaRPr>
                    </a:p>
                  </a:txBody>
                  <a:tcPr marL="91425" marR="91425" marT="91425" marB="91425"/>
                </a:tc>
                <a:extLst>
                  <a:ext uri="{0D108BD9-81ED-4DB2-BD59-A6C34878D82A}">
                    <a16:rowId xmlns:a16="http://schemas.microsoft.com/office/drawing/2014/main" val="10004"/>
                  </a:ext>
                </a:extLst>
              </a:tr>
              <a:tr h="0">
                <a:tc>
                  <a:txBody>
                    <a:bodyPr/>
                    <a:lstStyle/>
                    <a:p>
                      <a:pPr marL="179999" lvl="0" indent="-162599" algn="l">
                        <a:spcBef>
                          <a:spcPts val="0"/>
                        </a:spcBef>
                        <a:spcAft>
                          <a:spcPts val="0"/>
                        </a:spcAft>
                        <a:buSzPts val="1200"/>
                        <a:buFont typeface="Oswald"/>
                        <a:buChar char="●"/>
                        <a:defRPr/>
                      </a:pPr>
                      <a:r>
                        <a:rPr lang="ru-RU" sz="900" b="0">
                          <a:solidFill>
                            <a:schemeClr val="tx1"/>
                          </a:solidFill>
                          <a:latin typeface="Oswald"/>
                          <a:ea typeface="Oswald"/>
                          <a:cs typeface="Oswald"/>
                        </a:rPr>
                        <a:t>Дети-сироты с ограниченными возможностями здоровья (в том числе 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900" b="0">
                        <a:solidFill>
                          <a:schemeClr val="tx1"/>
                        </a:solidFill>
                        <a:latin typeface="Oswald"/>
                        <a:ea typeface="Oswald"/>
                        <a:cs typeface="Oswald"/>
                      </a:endParaRPr>
                    </a:p>
                  </a:txBody>
                  <a:tcPr marL="91425" marR="91425" marT="91425" marB="91425"/>
                </a:tc>
                <a:tc rowSpan="3">
                  <a:txBody>
                    <a:bodyPr/>
                    <a:lstStyle/>
                    <a:p>
                      <a:pPr marL="179999" lvl="0" indent="-162599" algn="l">
                        <a:spcBef>
                          <a:spcPts val="0"/>
                        </a:spcBef>
                        <a:spcAft>
                          <a:spcPts val="0"/>
                        </a:spcAft>
                        <a:buSzPts val="1200"/>
                        <a:buFont typeface="Oswald"/>
                        <a:buChar char="●"/>
                        <a:defRPr/>
                      </a:pPr>
                      <a:r>
                        <a:rPr lang="ru" sz="900" b="0">
                          <a:latin typeface="Oswald"/>
                          <a:ea typeface="Oswald"/>
                          <a:cs typeface="Oswald"/>
                        </a:rPr>
                        <a:t>Подача заявления руководителю образовательной организации</a:t>
                      </a:r>
                      <a:endParaRPr sz="900" b="0">
                        <a:solidFill>
                          <a:schemeClr val="dk1"/>
                        </a:solidFill>
                        <a:latin typeface="Oswald"/>
                        <a:ea typeface="Oswald"/>
                        <a:cs typeface="Oswald"/>
                      </a:endParaRPr>
                    </a:p>
                    <a:p>
                      <a:pPr marL="179999" lvl="0" indent="-162599" algn="l">
                        <a:spcBef>
                          <a:spcPts val="0"/>
                        </a:spcBef>
                        <a:spcAft>
                          <a:spcPts val="0"/>
                        </a:spcAft>
                        <a:buSzPts val="1200"/>
                        <a:buFont typeface="Oswald"/>
                        <a:buChar char="●"/>
                        <a:defRPr/>
                      </a:pPr>
                      <a:r>
                        <a:rPr lang="ru" sz="900" b="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a:p>
                    <a:p>
                      <a:pPr marL="179999" lvl="0" indent="-162599" algn="l">
                        <a:spcBef>
                          <a:spcPts val="0"/>
                        </a:spcBef>
                        <a:spcAft>
                          <a:spcPts val="0"/>
                        </a:spcAft>
                        <a:buSzPts val="1200"/>
                        <a:buFont typeface="Oswald"/>
                        <a:buChar char="●"/>
                        <a:defRPr/>
                      </a:pPr>
                      <a:r>
                        <a:rPr lang="ru" sz="900" b="0">
                          <a:solidFill>
                            <a:schemeClr val="tx1"/>
                          </a:solidFill>
                          <a:latin typeface="Oswald"/>
                          <a:ea typeface="Oswald"/>
                          <a:cs typeface="Oswald"/>
                        </a:rPr>
                        <a:t>Документы, подтверждающие ограниченные возможности здоровья</a:t>
                      </a:r>
                      <a:endParaRPr sz="900" b="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5"/>
                  </a:ext>
                </a:extLst>
              </a:tr>
              <a:tr h="555915">
                <a:tc>
                  <a:txBody>
                    <a:bodyPr/>
                    <a:lstStyle/>
                    <a:p>
                      <a:pPr marL="179999" lvl="0" indent="-162599" algn="l">
                        <a:spcBef>
                          <a:spcPts val="0"/>
                        </a:spcBef>
                        <a:spcAft>
                          <a:spcPts val="0"/>
                        </a:spcAft>
                        <a:buSzPts val="1200"/>
                        <a:buFont typeface="Oswald"/>
                        <a:buChar char="●"/>
                        <a:defRPr/>
                      </a:pPr>
                      <a:r>
                        <a:rPr lang="ru-RU" sz="900" b="0">
                          <a:solidFill>
                            <a:schemeClr val="tx1"/>
                          </a:solidFill>
                          <a:latin typeface="Oswald"/>
                          <a:ea typeface="Oswald"/>
                          <a:cs typeface="Oswald"/>
                        </a:rPr>
                        <a:t>Дети, оставшиеся без попечения родителей, с ограниченными возможностями здоровья (в том числе 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900" b="0">
                        <a:solidFill>
                          <a:schemeClr val="tx1"/>
                        </a:solidFill>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6"/>
                  </a:ext>
                </a:extLst>
              </a:tr>
              <a:tr h="0">
                <a:tc>
                  <a:txBody>
                    <a:bodyPr/>
                    <a:lstStyle/>
                    <a:p>
                      <a:pPr marL="179999" lvl="0" indent="-162599" algn="l">
                        <a:spcBef>
                          <a:spcPts val="0"/>
                        </a:spcBef>
                        <a:spcAft>
                          <a:spcPts val="0"/>
                        </a:spcAft>
                        <a:buSzPts val="1200"/>
                        <a:buFont typeface="Oswald"/>
                        <a:buChar char="●"/>
                        <a:defRPr/>
                      </a:pPr>
                      <a:r>
                        <a:rPr lang="ru-RU" sz="900" b="0">
                          <a:solidFill>
                            <a:schemeClr val="tx1"/>
                          </a:solidFill>
                          <a:latin typeface="Oswald"/>
                          <a:ea typeface="Oswald"/>
                          <a:cs typeface="Oswald"/>
                        </a:rPr>
                        <a:t>Лица из числа детей-сирот и детей, оставшихся без попечения родителей, с ограниченными возможностями здоровья (в том числе 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900" b="0">
                        <a:solidFill>
                          <a:schemeClr val="tx1"/>
                        </a:solidFill>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7"/>
                  </a:ext>
                </a:extLst>
              </a:tr>
            </a:tbl>
          </a:graphicData>
        </a:graphic>
      </p:graphicFrame>
      <p:sp>
        <p:nvSpPr>
          <p:cNvPr id="6" name="Google Shape;227;p33"/>
          <p:cNvSpPr txBox="1"/>
          <p:nvPr/>
        </p:nvSpPr>
        <p:spPr bwMode="auto">
          <a:xfrm>
            <a:off x="747150" y="183963"/>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a:t>
            </a:r>
            <a:r>
              <a:rPr lang="en-US" sz="1500" b="1">
                <a:solidFill>
                  <a:schemeClr val="tx1"/>
                </a:solidFill>
                <a:latin typeface="Oswald"/>
                <a:ea typeface="Oswald"/>
                <a:cs typeface="Oswald"/>
              </a:rPr>
              <a:t>4459</a:t>
            </a:r>
            <a:endParaRPr sz="1500" b="1">
              <a:solidFill>
                <a:schemeClr val="tx1"/>
              </a:solidFill>
              <a:latin typeface="Oswald"/>
              <a:ea typeface="Oswald"/>
              <a:cs typeface="Oswald"/>
            </a:endParaRPr>
          </a:p>
        </p:txBody>
      </p:sp>
      <p:sp>
        <p:nvSpPr>
          <p:cNvPr id="7" name="Google Shape;249;p36"/>
          <p:cNvSpPr txBox="1"/>
          <p:nvPr/>
        </p:nvSpPr>
        <p:spPr bwMode="auto">
          <a:xfrm>
            <a:off x="2674050" y="18396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chemeClr val="tx1"/>
                </a:solidFill>
                <a:latin typeface="Oswald"/>
                <a:ea typeface="Oswald"/>
                <a:cs typeface="Oswald"/>
              </a:rPr>
              <a:t>Ежегодное пособие на приобретение учебной литературы и письменных принадлежностей</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16" name="Google Shape;316;p46"/>
          <p:cNvSpPr txBox="1">
            <a:spLocks noGrp="1"/>
          </p:cNvSpPr>
          <p:nvPr>
            <p:ph type="ctrTitle"/>
          </p:nvPr>
        </p:nvSpPr>
        <p:spPr bwMode="auto">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 sz="1400" cap="all">
                <a:solidFill>
                  <a:srgbClr val="000000"/>
                </a:solidFill>
                <a:latin typeface="Oswald"/>
                <a:ea typeface="Oswald"/>
                <a:cs typeface="Oswald"/>
              </a:rPr>
              <a:t>Компенсация затрат родителям на получение </a:t>
            </a:r>
            <a:r>
              <a:rPr lang="ru" sz="1400" cap="all">
                <a:solidFill>
                  <a:schemeClr val="tx1"/>
                </a:solidFill>
                <a:latin typeface="Oswald"/>
                <a:ea typeface="Oswald"/>
                <a:cs typeface="Oswald"/>
              </a:rPr>
              <a:t>обучающимися</a:t>
            </a:r>
            <a:r>
              <a:rPr lang="ru" sz="1400" cap="all">
                <a:solidFill>
                  <a:srgbClr val="000000"/>
                </a:solidFill>
                <a:latin typeface="Oswald"/>
                <a:ea typeface="Oswald"/>
                <a:cs typeface="Oswald"/>
              </a:rPr>
              <a:t> общего образования в форме семейного образования</a:t>
            </a:r>
            <a:endParaRPr sz="1400" cap="all">
              <a:solidFill>
                <a:srgbClr val="000000"/>
              </a:solidFill>
              <a:latin typeface="Oswald"/>
              <a:ea typeface="Oswald"/>
              <a:cs typeface="Oswald"/>
            </a:endParaRPr>
          </a:p>
        </p:txBody>
      </p:sp>
      <p:sp>
        <p:nvSpPr>
          <p:cNvPr id="317" name="Google Shape;317;p46"/>
          <p:cNvSpPr/>
          <p:nvPr/>
        </p:nvSpPr>
        <p:spPr bwMode="auto">
          <a:xfrm>
            <a:off x="293125" y="1195300"/>
            <a:ext cx="8053500" cy="3193820"/>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57200" marR="0" lvl="0" indent="-311150" algn="just">
              <a:spcBef>
                <a:spcPts val="0"/>
              </a:spcBef>
              <a:spcAft>
                <a:spcPts val="0"/>
              </a:spcAft>
              <a:buClr>
                <a:schemeClr val="dk2"/>
              </a:buClr>
              <a:buSzPts val="1300"/>
              <a:buFont typeface="Oswald"/>
              <a:buChar char="●"/>
              <a:defRPr/>
            </a:pPr>
            <a:r>
              <a:rPr lang="ru-RU"/>
              <a:t>Федеральный закон от 29 декабря 2012 года № 273-ФЗ «Об образовании в Российской Федерации»</a:t>
            </a:r>
            <a:endParaRPr/>
          </a:p>
          <a:p>
            <a:pPr marL="457200" marR="0" lvl="0" indent="-311150" algn="just">
              <a:spcBef>
                <a:spcPts val="0"/>
              </a:spcBef>
              <a:spcAft>
                <a:spcPts val="0"/>
              </a:spcAft>
              <a:buClr>
                <a:schemeClr val="dk2"/>
              </a:buClr>
              <a:buSzPts val="1300"/>
              <a:buFont typeface="Oswald"/>
              <a:buChar char="●"/>
              <a:defRPr/>
            </a:pPr>
            <a:r>
              <a:rPr lang="ru-RU"/>
              <a:t>Закон Свердловской области от 15 июля 2013 года № 78-ОЗ «Об образовании в Свердловской области»</a:t>
            </a:r>
            <a:endParaRPr/>
          </a:p>
          <a:p>
            <a:pPr marL="457200" marR="0" lvl="0" indent="-311150" algn="just">
              <a:spcBef>
                <a:spcPts val="0"/>
              </a:spcBef>
              <a:spcAft>
                <a:spcPts val="0"/>
              </a:spcAft>
              <a:buClr>
                <a:schemeClr val="dk2"/>
              </a:buClr>
              <a:buSzPts val="1300"/>
              <a:buFont typeface="Oswald"/>
              <a:buChar char="●"/>
              <a:defRPr/>
            </a:pPr>
            <a:r>
              <a:rPr lang="ru-RU"/>
              <a:t>постановление Правительства </a:t>
            </a:r>
            <a:r>
              <a:rPr lang="ru">
                <a:solidFill>
                  <a:schemeClr val="tx1"/>
                </a:solidFill>
                <a:latin typeface="Oswald"/>
                <a:ea typeface="Oswald"/>
                <a:cs typeface="Oswald"/>
              </a:rPr>
              <a:t>Свердловской области от 10.07.2013 № 873-ПП «Об утверждении Порядка финансирования расходов, связанных с получением начального общего, основного общего, среднего общего образования в форме семейного образования»</a:t>
            </a:r>
            <a:endParaRPr/>
          </a:p>
          <a:p>
            <a:pPr marL="457200" marR="0" lvl="0" indent="-311150" algn="just">
              <a:spcBef>
                <a:spcPts val="0"/>
              </a:spcBef>
              <a:spcAft>
                <a:spcPts val="0"/>
              </a:spcAft>
              <a:buClr>
                <a:schemeClr val="dk2"/>
              </a:buClr>
              <a:buSzPts val="1300"/>
              <a:buFont typeface="Oswald"/>
              <a:buChar char="●"/>
              <a:defRPr/>
            </a:pPr>
            <a:endParaRPr lang="ru">
              <a:solidFill>
                <a:schemeClr val="tx1"/>
              </a:solidFill>
              <a:latin typeface="Oswald"/>
              <a:ea typeface="Oswald"/>
              <a:cs typeface="Oswald"/>
            </a:endParaRPr>
          </a:p>
          <a:p>
            <a:pPr marL="146050" algn="ctr">
              <a:buClr>
                <a:schemeClr val="dk2"/>
              </a:buClr>
              <a:buSzPts val="1300"/>
              <a:defRPr/>
            </a:pPr>
            <a:r>
              <a:rPr lang="ru" b="1">
                <a:solidFill>
                  <a:schemeClr val="tx1"/>
                </a:solidFill>
                <a:latin typeface="Oswald"/>
                <a:ea typeface="Oswald"/>
                <a:cs typeface="Oswald"/>
              </a:rPr>
              <a:t>Форма предоставления – денежная</a:t>
            </a:r>
            <a:endParaRPr/>
          </a:p>
          <a:p>
            <a:pPr marL="457200" lvl="0" indent="-311150" algn="just">
              <a:buClr>
                <a:schemeClr val="dk2"/>
              </a:buClr>
              <a:buSzPts val="1300"/>
              <a:buFont typeface="Oswald"/>
              <a:buChar char="●"/>
              <a:defRPr/>
            </a:pPr>
            <a:r>
              <a:rPr lang="ru-RU">
                <a:solidFill>
                  <a:schemeClr val="tx1"/>
                </a:solidFill>
                <a:latin typeface="Oswald"/>
                <a:ea typeface="Oswald"/>
                <a:cs typeface="Oswald"/>
              </a:rPr>
              <a:t>Р</a:t>
            </a:r>
            <a:r>
              <a:rPr lang="ru">
                <a:solidFill>
                  <a:schemeClr val="tx1"/>
                </a:solidFill>
                <a:latin typeface="Oswald"/>
                <a:ea typeface="Oswald"/>
                <a:cs typeface="Oswald"/>
              </a:rPr>
              <a:t>азмер компенсации рассчитывается в соответствии с пунктом 5 </a:t>
            </a:r>
            <a:r>
              <a:rPr lang="ru-RU"/>
              <a:t>Порядка финансирования расходов, связанных с получением начального общего, основного общего, среднего общего образования в форме семейного образования, утвержденного постановлением Правительства Свердловской области от 10.07.2013 № 873-ПП</a:t>
            </a:r>
            <a:endParaRPr lang="ru">
              <a:solidFill>
                <a:schemeClr val="tx1"/>
              </a:solidFill>
              <a:latin typeface="Oswald"/>
              <a:ea typeface="Oswald"/>
              <a:cs typeface="Oswald"/>
            </a:endParaRPr>
          </a:p>
          <a:p>
            <a:pPr algn="ctr">
              <a:defRPr/>
            </a:pPr>
            <a:endParaRPr lang="ru" b="1">
              <a:solidFill>
                <a:schemeClr val="tx1"/>
              </a:solidFill>
              <a:latin typeface="Oswald"/>
              <a:ea typeface="Oswald"/>
              <a:cs typeface="Oswald"/>
            </a:endParaRPr>
          </a:p>
          <a:p>
            <a:pPr algn="ctr">
              <a:defRPr/>
            </a:pPr>
            <a:r>
              <a:rPr lang="ru" b="1">
                <a:solidFill>
                  <a:schemeClr val="tx1"/>
                </a:solidFill>
                <a:latin typeface="Oswald"/>
                <a:ea typeface="Oswald"/>
                <a:cs typeface="Oswald"/>
              </a:rPr>
              <a:t>Периодичность </a:t>
            </a:r>
            <a:endParaRPr b="1">
              <a:solidFill>
                <a:schemeClr val="tx1"/>
              </a:solidFill>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Ежемесячно</a:t>
            </a:r>
            <a:endParaRPr>
              <a:solidFill>
                <a:schemeClr val="tx1"/>
              </a:solidFill>
              <a:highlight>
                <a:schemeClr val="lt2"/>
              </a:highlight>
              <a:latin typeface="Oswald"/>
              <a:ea typeface="Oswald"/>
              <a:cs typeface="Oswald"/>
            </a:endParaRPr>
          </a:p>
        </p:txBody>
      </p:sp>
      <p:sp>
        <p:nvSpPr>
          <p:cNvPr id="318" name="Google Shape;318;p46"/>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5505</a:t>
            </a:r>
            <a:endParaRPr sz="1500" b="1">
              <a:latin typeface="Oswald"/>
              <a:ea typeface="Oswald"/>
              <a:cs typeface="Oswald"/>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324" name="Google Shape;324;p47"/>
          <p:cNvGraphicFramePr>
            <a:graphicFrameLocks/>
          </p:cNvGraphicFramePr>
          <p:nvPr/>
        </p:nvGraphicFramePr>
        <p:xfrm>
          <a:off x="618978" y="1600954"/>
          <a:ext cx="7815072" cy="2499300"/>
        </p:xfrm>
        <a:graphic>
          <a:graphicData uri="http://schemas.openxmlformats.org/drawingml/2006/table">
            <a:tbl>
              <a:tblPr>
                <a:tableStyleId>{BF4A3D39-4975-46BA-BE83-8B02B6239DEE}</a:tableStyleId>
              </a:tblPr>
              <a:tblGrid>
                <a:gridCol w="3230880">
                  <a:extLst>
                    <a:ext uri="{9D8B030D-6E8A-4147-A177-3AD203B41FA5}">
                      <a16:colId xmlns:a16="http://schemas.microsoft.com/office/drawing/2014/main" val="20000"/>
                    </a:ext>
                  </a:extLst>
                </a:gridCol>
                <a:gridCol w="4584192">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400" b="1">
                          <a:latin typeface="Oswald"/>
                          <a:ea typeface="Oswald"/>
                          <a:cs typeface="Oswald"/>
                        </a:rPr>
                        <a:t>Категория получателей </a:t>
                      </a:r>
                      <a:br>
                        <a:rPr lang="ru-RU" sz="1400" b="1">
                          <a:latin typeface="Oswald"/>
                          <a:ea typeface="Oswald"/>
                          <a:cs typeface="Oswald"/>
                        </a:rPr>
                      </a:br>
                      <a:r>
                        <a:rPr lang="ru-RU" sz="1400" b="1">
                          <a:latin typeface="Oswald"/>
                          <a:ea typeface="Oswald"/>
                          <a:cs typeface="Oswald"/>
                        </a:rPr>
                        <a:t>(в соответствии с НПА Свердловской области)</a:t>
                      </a:r>
                      <a:endParaRPr sz="14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400" b="1">
                          <a:latin typeface="Oswald"/>
                          <a:ea typeface="Oswald"/>
                          <a:cs typeface="Oswald"/>
                        </a:rPr>
                        <a:t>Порядок получения</a:t>
                      </a:r>
                      <a:endParaRPr sz="14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a:spcBef>
                          <a:spcPts val="0"/>
                        </a:spcBef>
                        <a:spcAft>
                          <a:spcPts val="0"/>
                        </a:spcAft>
                        <a:buSzPts val="1200"/>
                        <a:buFont typeface="Oswald"/>
                        <a:buChar char="●"/>
                        <a:defRPr/>
                      </a:pPr>
                      <a:r>
                        <a:rPr lang="ru" sz="1400">
                          <a:solidFill>
                            <a:schemeClr val="tx1"/>
                          </a:solidFill>
                          <a:latin typeface="Oswald"/>
                          <a:ea typeface="Oswald"/>
                          <a:cs typeface="Oswald"/>
                        </a:rPr>
                        <a:t>Родитель (законный представитель)</a:t>
                      </a:r>
                      <a:endParaRPr sz="1400">
                        <a:solidFill>
                          <a:schemeClr val="tx1"/>
                        </a:solidFill>
                        <a:latin typeface="Oswald"/>
                        <a:ea typeface="Oswald"/>
                        <a:cs typeface="Oswald"/>
                      </a:endParaRPr>
                    </a:p>
                    <a:p>
                      <a:pPr marL="457200" lvl="0" indent="0" algn="l">
                        <a:spcBef>
                          <a:spcPts val="0"/>
                        </a:spcBef>
                        <a:spcAft>
                          <a:spcPts val="0"/>
                        </a:spcAft>
                        <a:buNone/>
                        <a:defRPr/>
                      </a:pPr>
                      <a:endParaRPr sz="1400">
                        <a:solidFill>
                          <a:schemeClr val="tx1"/>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400">
                          <a:solidFill>
                            <a:schemeClr val="tx1"/>
                          </a:solidFill>
                          <a:latin typeface="Oswald"/>
                          <a:ea typeface="Oswald"/>
                          <a:cs typeface="Oswald"/>
                        </a:rPr>
                        <a:t>Подача заявления руководителю образовательной организации</a:t>
                      </a:r>
                      <a:endParaRPr/>
                    </a:p>
                    <a:p>
                      <a:pPr marL="179999" lvl="0" indent="-161925" algn="l">
                        <a:spcBef>
                          <a:spcPts val="0"/>
                        </a:spcBef>
                        <a:spcAft>
                          <a:spcPts val="0"/>
                        </a:spcAft>
                        <a:buSzPts val="1200"/>
                        <a:buFont typeface="Oswald"/>
                        <a:buChar char="●"/>
                        <a:defRPr/>
                      </a:pPr>
                      <a:r>
                        <a:rPr lang="ru" sz="1400">
                          <a:solidFill>
                            <a:schemeClr val="tx1"/>
                          </a:solidFill>
                          <a:latin typeface="Oswald"/>
                          <a:ea typeface="Oswald"/>
                          <a:cs typeface="Oswald"/>
                        </a:rPr>
                        <a:t>Решение органа местного самоуправления, осуществляющего управление в сфере образования, о получении обучающимся общего образования в семейной форме</a:t>
                      </a:r>
                    </a:p>
                    <a:p>
                      <a:pPr marL="179999" marR="0" lvl="0" indent="-161925" algn="l">
                        <a:lnSpc>
                          <a:spcPct val="100000"/>
                        </a:lnSpc>
                        <a:spcBef>
                          <a:spcPts val="0"/>
                        </a:spcBef>
                        <a:spcAft>
                          <a:spcPts val="0"/>
                        </a:spcAft>
                        <a:buClr>
                          <a:srgbClr val="000000"/>
                        </a:buClr>
                        <a:buSzPts val="1200"/>
                        <a:buFont typeface="Oswald"/>
                        <a:buChar char="●"/>
                        <a:defRPr/>
                      </a:pPr>
                      <a:r>
                        <a:rPr lang="ru-RU" sz="1400" b="0" i="0" u="none" strike="noStrike" cap="none">
                          <a:solidFill>
                            <a:schemeClr val="tx1"/>
                          </a:solidFill>
                          <a:latin typeface="Oswald"/>
                          <a:ea typeface="Oswald"/>
                          <a:cs typeface="Oswald"/>
                        </a:rPr>
                        <a:t>Заключение договора с образовательной организацией</a:t>
                      </a:r>
                      <a:endParaRPr sz="1400">
                        <a:solidFill>
                          <a:schemeClr val="tx1"/>
                        </a:solidFill>
                        <a:latin typeface="Oswald"/>
                        <a:ea typeface="Oswald"/>
                        <a:cs typeface="Oswald"/>
                      </a:endParaRPr>
                    </a:p>
                    <a:p>
                      <a:pPr marL="179999" lvl="0" indent="0" algn="l">
                        <a:spcBef>
                          <a:spcPts val="0"/>
                        </a:spcBef>
                        <a:spcAft>
                          <a:spcPts val="0"/>
                        </a:spcAft>
                        <a:buNone/>
                        <a:defRPr/>
                      </a:pPr>
                      <a:endParaRPr sz="14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p:nvPr/>
        </p:nvSpPr>
        <p:spPr bwMode="auto">
          <a:xfrm>
            <a:off x="2674050" y="4878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Компенсация затрат родителям на получение </a:t>
            </a:r>
            <a:r>
              <a:rPr lang="ru-RU" sz="1400" cap="all">
                <a:solidFill>
                  <a:schemeClr val="tx1"/>
                </a:solidFill>
                <a:latin typeface="Oswald"/>
                <a:ea typeface="Oswald"/>
                <a:cs typeface="Oswald"/>
              </a:rPr>
              <a:t>обучающимися</a:t>
            </a:r>
            <a:r>
              <a:rPr lang="ru-RU" sz="1400" cap="all">
                <a:solidFill>
                  <a:srgbClr val="000000"/>
                </a:solidFill>
                <a:latin typeface="Oswald"/>
                <a:ea typeface="Oswald"/>
                <a:cs typeface="Oswald"/>
              </a:rPr>
              <a:t> общего образования в форме семейного образования</a:t>
            </a:r>
          </a:p>
        </p:txBody>
      </p:sp>
      <p:sp>
        <p:nvSpPr>
          <p:cNvPr id="7" name="Google Shape;318;p46"/>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5505</a:t>
            </a:r>
            <a:endParaRPr sz="1500" b="1">
              <a:latin typeface="Oswald"/>
              <a:ea typeface="Oswald"/>
              <a:cs typeface="Oswald"/>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68" name="Google Shape;268;p39"/>
          <p:cNvSpPr txBox="1">
            <a:spLocks noGrp="1"/>
          </p:cNvSpPr>
          <p:nvPr>
            <p:ph type="ctrTitle"/>
          </p:nvPr>
        </p:nvSpPr>
        <p:spPr bwMode="auto">
          <a:xfrm>
            <a:off x="729450" y="440268"/>
            <a:ext cx="7688100" cy="711200"/>
          </a:xfrm>
          <a:prstGeom prst="rect">
            <a:avLst/>
          </a:prstGeom>
        </p:spPr>
        <p:txBody>
          <a:bodyPr spcFirstLastPara="1" wrap="square" lIns="91425" tIns="91425" rIns="91425" bIns="91425" anchor="t" anchorCtr="0">
            <a:noAutofit/>
          </a:bodyPr>
          <a:lstStyle/>
          <a:p>
            <a:pPr marL="0" lvl="0" indent="0" algn="ctr">
              <a:spcBef>
                <a:spcPts val="0"/>
              </a:spcBef>
              <a:spcAft>
                <a:spcPts val="0"/>
              </a:spcAft>
              <a:buNone/>
              <a:defRPr/>
            </a:pPr>
            <a:r>
              <a:rPr lang="ru" sz="2000">
                <a:solidFill>
                  <a:schemeClr val="tx1"/>
                </a:solidFill>
                <a:latin typeface="Oswald"/>
                <a:ea typeface="Oswald"/>
                <a:cs typeface="Oswald"/>
              </a:rPr>
              <a:t>Меры, назначаемые в натуральной форме</a:t>
            </a:r>
            <a:endParaRPr>
              <a:solidFill>
                <a:schemeClr val="tx1"/>
              </a:solidFill>
              <a:latin typeface="Oswald"/>
            </a:endParaRPr>
          </a:p>
        </p:txBody>
      </p:sp>
      <p:sp>
        <p:nvSpPr>
          <p:cNvPr id="269" name="Google Shape;269;p39"/>
          <p:cNvSpPr txBox="1">
            <a:spLocks noGrp="1"/>
          </p:cNvSpPr>
          <p:nvPr>
            <p:ph type="subTitle" idx="1"/>
          </p:nvPr>
        </p:nvSpPr>
        <p:spPr bwMode="auto">
          <a:xfrm>
            <a:off x="729625" y="1151468"/>
            <a:ext cx="7688100" cy="3200526"/>
          </a:xfrm>
          <a:prstGeom prst="rect">
            <a:avLst/>
          </a:prstGeom>
        </p:spPr>
        <p:txBody>
          <a:bodyPr spcFirstLastPara="1" wrap="square" lIns="91425" tIns="91425" rIns="91425" bIns="91425" anchor="t" anchorCtr="0">
            <a:noAutofit/>
          </a:bodyPr>
          <a:lstStyle/>
          <a:p>
            <a:pPr marL="457200" indent="-349250" algn="l">
              <a:lnSpc>
                <a:spcPct val="90000"/>
              </a:lnSpc>
              <a:spcBef>
                <a:spcPts val="0"/>
              </a:spcBef>
              <a:buClr>
                <a:schemeClr val="dk2"/>
              </a:buClr>
              <a:buSzPts val="1900"/>
              <a:buFont typeface="Oswald"/>
              <a:buChar char="●"/>
              <a:defRPr/>
            </a:pPr>
            <a:r>
              <a:rPr lang="ru-RU" sz="1600">
                <a:solidFill>
                  <a:schemeClr val="tx1"/>
                </a:solidFill>
                <a:latin typeface="Oswald"/>
                <a:ea typeface="Oswald"/>
                <a:cs typeface="Oswald"/>
              </a:rPr>
              <a:t>0563</a:t>
            </a:r>
            <a:r>
              <a:rPr lang="en-US" sz="1600">
                <a:solidFill>
                  <a:schemeClr val="tx1"/>
                </a:solidFill>
                <a:latin typeface="Oswald"/>
                <a:ea typeface="Oswald"/>
                <a:cs typeface="Oswald"/>
              </a:rPr>
              <a:t>	</a:t>
            </a:r>
            <a:r>
              <a:rPr lang="ru-RU" sz="1600">
                <a:solidFill>
                  <a:schemeClr val="tx1"/>
                </a:solidFill>
                <a:latin typeface="Oswald"/>
                <a:ea typeface="Oswald"/>
                <a:cs typeface="Oswald"/>
              </a:rPr>
              <a:t>Обеспечение бесплатным проездом один раз в год к месту жительства и обратно к</a:t>
            </a:r>
            <a:r>
              <a:rPr lang="en-US" sz="1600">
                <a:solidFill>
                  <a:schemeClr val="tx1"/>
                </a:solidFill>
                <a:latin typeface="Oswald"/>
                <a:ea typeface="Oswald"/>
                <a:cs typeface="Oswald"/>
              </a:rPr>
              <a:t> </a:t>
            </a:r>
            <a:r>
              <a:rPr lang="ru-RU" sz="1600">
                <a:solidFill>
                  <a:schemeClr val="tx1"/>
                </a:solidFill>
                <a:latin typeface="Oswald"/>
                <a:ea typeface="Oswald"/>
                <a:cs typeface="Oswald"/>
              </a:rPr>
              <a:t>месту учебы (выдача билетов)</a:t>
            </a:r>
            <a:endParaRPr/>
          </a:p>
          <a:p>
            <a:pPr marL="457200" lvl="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0758</a:t>
            </a:r>
            <a:r>
              <a:rPr lang="en-US" sz="1600">
                <a:solidFill>
                  <a:schemeClr val="tx1"/>
                </a:solidFill>
                <a:latin typeface="Oswald"/>
                <a:ea typeface="Oswald"/>
                <a:cs typeface="Oswald"/>
              </a:rPr>
              <a:t>	</a:t>
            </a:r>
            <a:r>
              <a:rPr lang="ru" sz="1600">
                <a:solidFill>
                  <a:schemeClr val="tx1"/>
                </a:solidFill>
                <a:latin typeface="Oswald"/>
                <a:ea typeface="Oswald"/>
                <a:cs typeface="Oswald"/>
              </a:rPr>
              <a:t>Предоставление бесплатного питания</a:t>
            </a:r>
            <a:endParaRPr/>
          </a:p>
          <a:p>
            <a:pPr marL="45720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0760</a:t>
            </a:r>
            <a:r>
              <a:rPr lang="en-US" sz="1600">
                <a:solidFill>
                  <a:schemeClr val="tx1"/>
                </a:solidFill>
                <a:latin typeface="Oswald"/>
                <a:ea typeface="Oswald"/>
                <a:cs typeface="Oswald"/>
              </a:rPr>
              <a:t>	</a:t>
            </a:r>
            <a:r>
              <a:rPr lang="ru" sz="1600">
                <a:solidFill>
                  <a:schemeClr val="tx1"/>
                </a:solidFill>
                <a:latin typeface="Oswald"/>
                <a:ea typeface="Oswald"/>
                <a:cs typeface="Oswald"/>
              </a:rPr>
              <a:t>Обеспечение бесплатным проездом на городском, пригородном транспорте, </a:t>
            </a:r>
            <a:br>
              <a:rPr lang="en-US" sz="1600">
                <a:solidFill>
                  <a:schemeClr val="tx1"/>
                </a:solidFill>
                <a:latin typeface="Oswald"/>
                <a:ea typeface="Oswald"/>
                <a:cs typeface="Oswald"/>
              </a:rPr>
            </a:br>
            <a:r>
              <a:rPr lang="ru" sz="1600">
                <a:solidFill>
                  <a:schemeClr val="tx1"/>
                </a:solidFill>
                <a:latin typeface="Oswald"/>
                <a:ea typeface="Oswald"/>
                <a:cs typeface="Oswald"/>
              </a:rPr>
              <a:t>в сельской местности на внутрирайонном транспорте (кроме такси)</a:t>
            </a:r>
            <a:endParaRPr/>
          </a:p>
          <a:p>
            <a:pPr marL="45720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0771</a:t>
            </a:r>
            <a:r>
              <a:rPr lang="en-US" sz="1600">
                <a:solidFill>
                  <a:schemeClr val="tx1"/>
                </a:solidFill>
                <a:latin typeface="Oswald"/>
                <a:ea typeface="Oswald"/>
                <a:cs typeface="Oswald"/>
              </a:rPr>
              <a:t>	</a:t>
            </a:r>
            <a:r>
              <a:rPr lang="ru-RU" sz="1600">
                <a:solidFill>
                  <a:schemeClr val="tx1"/>
                </a:solidFill>
                <a:latin typeface="Oswald"/>
                <a:ea typeface="Oswald"/>
                <a:cs typeface="Oswald"/>
              </a:rPr>
              <a:t>Полное или частичное освобождение от родительской платы за присмотр и уход</a:t>
            </a:r>
            <a:br>
              <a:rPr lang="en-US" sz="1600">
                <a:solidFill>
                  <a:schemeClr val="tx1"/>
                </a:solidFill>
                <a:latin typeface="Oswald"/>
                <a:ea typeface="Oswald"/>
                <a:cs typeface="Oswald"/>
              </a:rPr>
            </a:br>
            <a:r>
              <a:rPr lang="ru-RU" sz="1600">
                <a:solidFill>
                  <a:schemeClr val="tx1"/>
                </a:solidFill>
                <a:latin typeface="Oswald"/>
                <a:ea typeface="Oswald"/>
                <a:cs typeface="Oswald"/>
              </a:rPr>
              <a:t>за ребенком, осваивающим образовательную программу дошкольного образования</a:t>
            </a:r>
            <a:endParaRPr/>
          </a:p>
          <a:p>
            <a:pPr marL="457200" indent="-349250" algn="l">
              <a:lnSpc>
                <a:spcPct val="90000"/>
              </a:lnSpc>
              <a:spcBef>
                <a:spcPts val="0"/>
              </a:spcBef>
              <a:buClr>
                <a:schemeClr val="dk2"/>
              </a:buClr>
              <a:buSzPts val="1900"/>
              <a:buFont typeface="Oswald"/>
              <a:buChar char="●"/>
              <a:defRPr/>
            </a:pPr>
            <a:r>
              <a:rPr lang="ru-RU" sz="1600">
                <a:solidFill>
                  <a:schemeClr val="tx1"/>
                </a:solidFill>
                <a:latin typeface="Oswald"/>
                <a:ea typeface="Oswald"/>
                <a:cs typeface="Oswald"/>
              </a:rPr>
              <a:t>0771</a:t>
            </a:r>
            <a:r>
              <a:rPr lang="en-US" sz="1600">
                <a:solidFill>
                  <a:schemeClr val="tx1"/>
                </a:solidFill>
                <a:latin typeface="Oswald"/>
                <a:ea typeface="Oswald"/>
                <a:cs typeface="Oswald"/>
              </a:rPr>
              <a:t>	</a:t>
            </a:r>
            <a:r>
              <a:rPr lang="ru-RU" sz="1600">
                <a:solidFill>
                  <a:schemeClr val="tx1"/>
                </a:solidFill>
                <a:latin typeface="Oswald"/>
                <a:ea typeface="Oswald"/>
                <a:cs typeface="Oswald"/>
              </a:rPr>
              <a:t>Полное или частичное освобождение от родительской платы за присмотр и уход</a:t>
            </a:r>
            <a:br>
              <a:rPr lang="en-US" sz="1600">
                <a:solidFill>
                  <a:schemeClr val="tx1"/>
                </a:solidFill>
                <a:latin typeface="Oswald"/>
                <a:ea typeface="Oswald"/>
                <a:cs typeface="Oswald"/>
              </a:rPr>
            </a:br>
            <a:r>
              <a:rPr lang="ru-RU" sz="1600">
                <a:solidFill>
                  <a:schemeClr val="tx1"/>
                </a:solidFill>
                <a:latin typeface="Oswald"/>
                <a:ea typeface="Oswald"/>
                <a:cs typeface="Oswald"/>
              </a:rPr>
              <a:t>за ребенком, осваивающим образовательную программу начального общего, основного общего и (или) среднего общего образования (общеобразовательную программу)</a:t>
            </a:r>
            <a:endParaRPr sz="1600">
              <a:solidFill>
                <a:schemeClr val="tx1"/>
              </a:solidFill>
              <a:latin typeface="Oswald"/>
              <a:ea typeface="Oswald"/>
              <a:cs typeface="Oswald"/>
            </a:endParaRPr>
          </a:p>
          <a:p>
            <a:pPr marL="45720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0782</a:t>
            </a:r>
            <a:r>
              <a:rPr lang="en-US" sz="1600">
                <a:solidFill>
                  <a:schemeClr val="tx1"/>
                </a:solidFill>
                <a:latin typeface="Oswald"/>
                <a:ea typeface="Oswald"/>
                <a:cs typeface="Oswald"/>
              </a:rPr>
              <a:t>	</a:t>
            </a:r>
            <a:r>
              <a:rPr lang="ru" sz="1600">
                <a:solidFill>
                  <a:schemeClr val="tx1"/>
                </a:solidFill>
                <a:latin typeface="Oswald"/>
                <a:ea typeface="Oswald"/>
                <a:cs typeface="Oswald"/>
              </a:rPr>
              <a:t>Обеспечение отдыха и оздоровления детей за счет бюджета</a:t>
            </a:r>
            <a:endParaRPr/>
          </a:p>
          <a:p>
            <a:pPr marL="45720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0835</a:t>
            </a:r>
            <a:r>
              <a:rPr lang="en-US" sz="1600">
                <a:solidFill>
                  <a:schemeClr val="tx1"/>
                </a:solidFill>
                <a:latin typeface="Oswald"/>
                <a:ea typeface="Oswald"/>
                <a:cs typeface="Oswald"/>
              </a:rPr>
              <a:t>	</a:t>
            </a:r>
            <a:r>
              <a:rPr lang="ru" sz="1600">
                <a:solidFill>
                  <a:schemeClr val="tx1"/>
                </a:solidFill>
                <a:latin typeface="Oswald"/>
                <a:ea typeface="Oswald"/>
                <a:cs typeface="Oswald"/>
              </a:rPr>
              <a:t>Государственное обеспечение одеждой, обувью, мягким инвентарем</a:t>
            </a:r>
            <a:endParaRPr/>
          </a:p>
          <a:p>
            <a:pPr marL="457200" indent="-349250" algn="l">
              <a:lnSpc>
                <a:spcPct val="90000"/>
              </a:lnSpc>
              <a:spcBef>
                <a:spcPts val="0"/>
              </a:spcBef>
              <a:buClr>
                <a:schemeClr val="dk2"/>
              </a:buClr>
              <a:buSzPts val="1900"/>
              <a:buFont typeface="Oswald"/>
              <a:buChar char="●"/>
              <a:defRPr/>
            </a:pPr>
            <a:r>
              <a:rPr lang="ru" sz="1600">
                <a:solidFill>
                  <a:schemeClr val="tx1"/>
                </a:solidFill>
                <a:latin typeface="Oswald"/>
                <a:ea typeface="Oswald"/>
                <a:cs typeface="Oswald"/>
              </a:rPr>
              <a:t>7711</a:t>
            </a:r>
            <a:r>
              <a:rPr lang="en-US" sz="1600">
                <a:solidFill>
                  <a:schemeClr val="tx1"/>
                </a:solidFill>
                <a:latin typeface="Oswald"/>
                <a:ea typeface="Oswald"/>
                <a:cs typeface="Oswald"/>
              </a:rPr>
              <a:t>	</a:t>
            </a:r>
            <a:r>
              <a:rPr lang="ru-RU" sz="1600">
                <a:solidFill>
                  <a:schemeClr val="tx1"/>
                </a:solidFill>
                <a:latin typeface="Oswald"/>
                <a:ea typeface="Oswald"/>
                <a:cs typeface="Oswald"/>
              </a:rPr>
              <a:t>Освобождение от платы за пользование жилым помещением (платы за наем)</a:t>
            </a:r>
            <a:br>
              <a:rPr lang="en-US" sz="1600">
                <a:solidFill>
                  <a:schemeClr val="tx1"/>
                </a:solidFill>
                <a:latin typeface="Oswald"/>
                <a:ea typeface="Oswald"/>
                <a:cs typeface="Oswald"/>
              </a:rPr>
            </a:br>
            <a:r>
              <a:rPr lang="ru-RU" sz="1600">
                <a:solidFill>
                  <a:schemeClr val="tx1"/>
                </a:solidFill>
                <a:latin typeface="Oswald"/>
                <a:ea typeface="Oswald"/>
                <a:cs typeface="Oswald"/>
              </a:rPr>
              <a:t>в общежитиях образовательных организаций</a:t>
            </a:r>
            <a:endParaRPr sz="1600">
              <a:solidFill>
                <a:schemeClr val="tx1"/>
              </a:solidFill>
              <a:latin typeface="Oswald"/>
              <a:ea typeface="Oswald"/>
              <a:cs typeface="Oswald"/>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74" name="Google Shape;274;p40"/>
          <p:cNvSpPr/>
          <p:nvPr/>
        </p:nvSpPr>
        <p:spPr bwMode="auto">
          <a:xfrm>
            <a:off x="492159" y="798632"/>
            <a:ext cx="8053500" cy="3849824"/>
          </a:xfrm>
          <a:prstGeom prst="rect">
            <a:avLst/>
          </a:prstGeom>
          <a:noFill/>
          <a:ln>
            <a:noFill/>
          </a:ln>
        </p:spPr>
        <p:txBody>
          <a:bodyPr spcFirstLastPara="1" wrap="square" lIns="68575" tIns="34275" rIns="68575" bIns="34275" anchor="t" anchorCtr="0">
            <a:noAutofit/>
          </a:bodyPr>
          <a:lstStyle/>
          <a:p>
            <a:pPr marL="0" lvl="0" indent="0" algn="ctr">
              <a:spcBef>
                <a:spcPts val="0"/>
              </a:spcBef>
              <a:spcAft>
                <a:spcPts val="0"/>
              </a:spcAft>
              <a:buNone/>
              <a:defRPr/>
            </a:pPr>
            <a:r>
              <a:rPr lang="ru" sz="1100" b="1">
                <a:solidFill>
                  <a:schemeClr val="tx1"/>
                </a:solidFill>
                <a:latin typeface="Oswald"/>
                <a:ea typeface="Oswald"/>
                <a:cs typeface="Oswald"/>
              </a:rPr>
              <a:t>Нормативные основания</a:t>
            </a:r>
            <a:endParaRPr/>
          </a:p>
          <a:p>
            <a:pPr marL="460800" lvl="0" indent="-319299" algn="just" defTabSz="342900">
              <a:buClr>
                <a:srgbClr val="2C3C43"/>
              </a:buClr>
              <a:buSzPts val="1400"/>
              <a:buFont typeface="Oswald"/>
              <a:buChar char="●"/>
              <a:defRPr/>
            </a:pPr>
            <a:r>
              <a:rPr lang="ru-RU" sz="1100"/>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lvl="0" indent="-319299" algn="just" defTabSz="342900">
              <a:buClr>
                <a:srgbClr val="2C3C43"/>
              </a:buClr>
              <a:buSzPts val="1400"/>
              <a:buFont typeface="Oswald"/>
              <a:buChar char="●"/>
              <a:defRPr/>
            </a:pPr>
            <a:r>
              <a:rPr lang="ru-RU" sz="1100"/>
              <a:t>Федеральный закон от 29 декабря 2012 года № 273-ФЗ «Об образовании в Российской Федерации»</a:t>
            </a:r>
          </a:p>
          <a:p>
            <a:pPr marL="457200" lvl="0" indent="-304800">
              <a:buClr>
                <a:schemeClr val="dk2"/>
              </a:buClr>
              <a:buSzPts val="1200"/>
              <a:buFont typeface="Oswald"/>
              <a:buChar char="●"/>
              <a:defRPr/>
            </a:pPr>
            <a:r>
              <a:rPr lang="ru-RU" sz="1100"/>
              <a:t>Закон Свердловской области от 20 ноября 2009 года № 100-ОЗ «О социальной поддержке многодетных семей в Свердловской области»</a:t>
            </a:r>
          </a:p>
          <a:p>
            <a:pPr marL="457200" indent="-304800">
              <a:buClr>
                <a:schemeClr val="dk2"/>
              </a:buClr>
              <a:buSzPts val="1200"/>
              <a:buFont typeface="Oswald"/>
              <a:buChar char="●"/>
              <a:defRPr/>
            </a:pPr>
            <a:r>
              <a:rPr lang="ru-RU" sz="1100"/>
              <a:t>Закон Свердловской области от 15 июля 2013 года № 78-ОЗ «Об образовании в Свердловской области»</a:t>
            </a:r>
            <a:endParaRPr lang="en-US" sz="1100"/>
          </a:p>
          <a:p>
            <a:pPr marL="457200" lvl="0" indent="-304800">
              <a:buClr>
                <a:schemeClr val="dk2"/>
              </a:buClr>
              <a:buSzPts val="1200"/>
              <a:buFont typeface="Oswald"/>
              <a:buChar char="●"/>
              <a:defRPr/>
            </a:pPr>
            <a:r>
              <a:rPr lang="ru" sz="1100"/>
              <a:t>Постановление Правительства Свердловской области от 05.03.2014 № 146-ПП «</a:t>
            </a:r>
            <a:r>
              <a:rPr lang="ru-RU" sz="1100"/>
              <a:t>Об обеспечении бесплатным горячим питанием обучающихся по очной форме обучения в государственных общеобразовательных организациях Свердловской области, муниципальных общеобразовательных организациях, частных общеобразовательных организациях и обособленных структурных подразделениях государственных образовательных организаций Свердловской области по имеющим государственную аккредитацию основным общеобразовательным программам, а также обучающихся по очной форме обучения  в государственных профессиональных образовательных организациях Свердловской области, реализующих образовательные программы среднего профессионального образования в сфере искусств, и обособленных структурных подразделениях таких государственных профессиональных образовательных организаций Свердловской области по основным общеобразовательным программам и по образовательным программам среднего профессионального образования в сфере искусств, интегрированным с образовательными программами основного общего и среднего общего образования</a:t>
            </a:r>
            <a:r>
              <a:rPr lang="ru" sz="1100"/>
              <a:t>»</a:t>
            </a:r>
            <a:endParaRPr sz="1100"/>
          </a:p>
          <a:p>
            <a:pPr marL="457200" marR="0" lvl="0" indent="-304800" algn="l">
              <a:spcBef>
                <a:spcPts val="0"/>
              </a:spcBef>
              <a:spcAft>
                <a:spcPts val="0"/>
              </a:spcAft>
              <a:buClr>
                <a:schemeClr val="dk2"/>
              </a:buClr>
              <a:buSzPts val="1200"/>
              <a:buFont typeface="Oswald"/>
              <a:buChar char="●"/>
              <a:defRPr/>
            </a:pPr>
            <a:r>
              <a:rPr lang="ru" sz="1100"/>
              <a:t>Постановление Правительства Свердловской области от 03.09.2020 № 621-ПП «Об организации бесплатного горячего питания обучающихся,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 расположенных на территории Свердловской области»</a:t>
            </a:r>
            <a:endParaRPr/>
          </a:p>
          <a:p>
            <a:pPr marL="914400" marR="0" lvl="0" indent="0" algn="l">
              <a:spcBef>
                <a:spcPts val="0"/>
              </a:spcBef>
              <a:spcAft>
                <a:spcPts val="0"/>
              </a:spcAft>
              <a:buNone/>
              <a:defRPr/>
            </a:pPr>
            <a:endParaRPr sz="1100">
              <a:solidFill>
                <a:schemeClr val="tx1"/>
              </a:solidFill>
              <a:latin typeface="Oswald"/>
              <a:ea typeface="Oswald"/>
              <a:cs typeface="Oswald"/>
            </a:endParaRPr>
          </a:p>
          <a:p>
            <a:pPr marL="0" lvl="0" indent="0" algn="ctr">
              <a:spcBef>
                <a:spcPts val="0"/>
              </a:spcBef>
              <a:spcAft>
                <a:spcPts val="0"/>
              </a:spcAft>
              <a:buNone/>
              <a:defRPr/>
            </a:pPr>
            <a:r>
              <a:rPr lang="ru" sz="1100" b="1">
                <a:solidFill>
                  <a:schemeClr val="tx1"/>
                </a:solidFill>
                <a:latin typeface="Oswald"/>
                <a:ea typeface="Oswald"/>
                <a:cs typeface="Oswald"/>
              </a:rPr>
              <a:t>Форма предоставления – натуральная</a:t>
            </a:r>
            <a:endParaRPr/>
          </a:p>
          <a:p>
            <a:pPr marL="457200" lvl="0" indent="-304800" algn="just">
              <a:buClr>
                <a:schemeClr val="dk2"/>
              </a:buClr>
              <a:buSzPts val="1200"/>
              <a:buFont typeface="Oswald"/>
              <a:buChar char="●"/>
              <a:defRPr/>
            </a:pPr>
            <a:r>
              <a:rPr lang="ru" sz="1100">
                <a:solidFill>
                  <a:schemeClr val="tx1"/>
                </a:solidFill>
                <a:latin typeface="Oswald"/>
                <a:ea typeface="Oswald"/>
                <a:cs typeface="Oswald"/>
              </a:rPr>
              <a:t>За счет субсидий из областного бюджета на финансовое обеспечение выполнения государственного задания учреждениями</a:t>
            </a:r>
            <a:endParaRPr sz="1100">
              <a:solidFill>
                <a:schemeClr val="tx1"/>
              </a:solidFill>
              <a:latin typeface="Oswald"/>
              <a:ea typeface="Oswald"/>
              <a:cs typeface="Oswald"/>
            </a:endParaRPr>
          </a:p>
          <a:p>
            <a:pPr marL="0" lvl="0" indent="0" algn="ctr">
              <a:spcBef>
                <a:spcPts val="0"/>
              </a:spcBef>
              <a:spcAft>
                <a:spcPts val="0"/>
              </a:spcAft>
              <a:buNone/>
              <a:defRPr/>
            </a:pPr>
            <a:endParaRPr sz="1100" b="1">
              <a:solidFill>
                <a:schemeClr val="tx1"/>
              </a:solidFill>
              <a:latin typeface="Oswald"/>
              <a:ea typeface="Oswald"/>
              <a:cs typeface="Oswald"/>
            </a:endParaRPr>
          </a:p>
          <a:p>
            <a:pPr marL="0" lvl="0" indent="0" algn="ctr">
              <a:spcBef>
                <a:spcPts val="0"/>
              </a:spcBef>
              <a:spcAft>
                <a:spcPts val="0"/>
              </a:spcAft>
              <a:buNone/>
              <a:defRPr/>
            </a:pPr>
            <a:r>
              <a:rPr lang="ru" sz="1100" b="1">
                <a:solidFill>
                  <a:schemeClr val="tx1"/>
                </a:solidFill>
                <a:latin typeface="Oswald"/>
                <a:ea typeface="Oswald"/>
                <a:cs typeface="Oswald"/>
              </a:rPr>
              <a:t>Периодичность предоставления</a:t>
            </a:r>
            <a:endParaRPr sz="1100" b="1">
              <a:solidFill>
                <a:schemeClr val="tx1"/>
              </a:solidFill>
              <a:latin typeface="Oswald"/>
              <a:ea typeface="Oswald"/>
              <a:cs typeface="Oswald"/>
            </a:endParaRPr>
          </a:p>
          <a:p>
            <a:pPr marL="457200" lvl="0" indent="-304800" algn="l">
              <a:spcBef>
                <a:spcPts val="0"/>
              </a:spcBef>
              <a:spcAft>
                <a:spcPts val="0"/>
              </a:spcAft>
              <a:buClr>
                <a:schemeClr val="dk2"/>
              </a:buClr>
              <a:buSzPts val="1200"/>
              <a:buFont typeface="Oswald"/>
              <a:buChar char="●"/>
              <a:defRPr/>
            </a:pPr>
            <a:r>
              <a:rPr lang="ru" sz="1100">
                <a:solidFill>
                  <a:schemeClr val="tx1"/>
                </a:solidFill>
                <a:latin typeface="Oswald"/>
                <a:ea typeface="Oswald"/>
                <a:cs typeface="Oswald"/>
              </a:rPr>
              <a:t>Ежемесячно</a:t>
            </a:r>
            <a:endParaRPr sz="1100">
              <a:solidFill>
                <a:schemeClr val="tx1"/>
              </a:solidFill>
              <a:latin typeface="Oswald"/>
              <a:ea typeface="Oswald"/>
              <a:cs typeface="Oswald"/>
            </a:endParaRPr>
          </a:p>
        </p:txBody>
      </p:sp>
      <p:sp>
        <p:nvSpPr>
          <p:cNvPr id="5" name="Google Shape;316;p46"/>
          <p:cNvSpPr txBox="1"/>
          <p:nvPr/>
        </p:nvSpPr>
        <p:spPr bwMode="auto">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Предоставление бесплатного питания</a:t>
            </a:r>
            <a:endParaRPr/>
          </a:p>
        </p:txBody>
      </p:sp>
      <p:sp>
        <p:nvSpPr>
          <p:cNvPr id="6" name="Google Shape;318;p46"/>
          <p:cNvSpPr txBox="1"/>
          <p:nvPr/>
        </p:nvSpPr>
        <p:spPr bwMode="auto">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0758</a:t>
            </a:r>
            <a:endParaRPr sz="1500" b="1">
              <a:latin typeface="Oswald"/>
              <a:ea typeface="Oswald"/>
              <a:cs typeface="Oswa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82" name="Google Shape;282;p41"/>
          <p:cNvGraphicFramePr>
            <a:graphicFrameLocks/>
          </p:cNvGraphicFramePr>
          <p:nvPr/>
        </p:nvGraphicFramePr>
        <p:xfrm>
          <a:off x="395536" y="699542"/>
          <a:ext cx="8494225" cy="4389060"/>
        </p:xfrm>
        <a:graphic>
          <a:graphicData uri="http://schemas.openxmlformats.org/drawingml/2006/table">
            <a:tbl>
              <a:tblPr>
                <a:tableStyleId>{BF4A3D39-4975-46BA-BE83-8B02B6239DEE}</a:tableStyleId>
              </a:tblPr>
              <a:tblGrid>
                <a:gridCol w="4859500">
                  <a:extLst>
                    <a:ext uri="{9D8B030D-6E8A-4147-A177-3AD203B41FA5}">
                      <a16:colId xmlns:a16="http://schemas.microsoft.com/office/drawing/2014/main" val="20000"/>
                    </a:ext>
                  </a:extLst>
                </a:gridCol>
                <a:gridCol w="3634725">
                  <a:extLst>
                    <a:ext uri="{9D8B030D-6E8A-4147-A177-3AD203B41FA5}">
                      <a16:colId xmlns:a16="http://schemas.microsoft.com/office/drawing/2014/main" val="20001"/>
                    </a:ext>
                  </a:extLst>
                </a:gridCol>
              </a:tblGrid>
              <a:tr h="356412">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2184646">
                <a:tc>
                  <a:txBody>
                    <a:bodyPr/>
                    <a:lstStyle/>
                    <a:p>
                      <a:pPr marL="179999" lvl="0" indent="-149899" algn="just" defTabSz="342900">
                        <a:spcBef>
                          <a:spcPts val="0"/>
                        </a:spcBef>
                        <a:spcAft>
                          <a:spcPts val="0"/>
                        </a:spcAft>
                        <a:buSzPts val="1000"/>
                        <a:buFont typeface="Oswald"/>
                        <a:buChar char="●"/>
                        <a:defRPr/>
                      </a:pPr>
                      <a:r>
                        <a:rPr lang="ru-RU" sz="1000">
                          <a:solidFill>
                            <a:schemeClr val="tx1"/>
                          </a:solidFill>
                          <a:latin typeface="Oswald"/>
                          <a:ea typeface="Oswald"/>
                          <a:cs typeface="Oswald"/>
                        </a:rPr>
                        <a:t>И</a:t>
                      </a:r>
                      <a:r>
                        <a:rPr lang="ru" sz="1000">
                          <a:solidFill>
                            <a:schemeClr val="tx1"/>
                          </a:solidFill>
                          <a:latin typeface="Oswald"/>
                          <a:ea typeface="Oswald"/>
                          <a:cs typeface="Oswald"/>
                        </a:rPr>
                        <a:t>нвалид (ребенок-инвалид)</a:t>
                      </a:r>
                    </a:p>
                    <a:p>
                      <a:pPr marL="179999" lvl="0" indent="-149899" algn="just" defTabSz="342900">
                        <a:spcBef>
                          <a:spcPts val="0"/>
                        </a:spcBef>
                        <a:spcAft>
                          <a:spcPts val="0"/>
                        </a:spcAft>
                        <a:buSzPts val="1000"/>
                        <a:buFont typeface="Oswald"/>
                        <a:buChar char="●"/>
                        <a:defRPr/>
                      </a:pPr>
                      <a:r>
                        <a:rPr lang="ru-RU" sz="1000">
                          <a:solidFill>
                            <a:schemeClr val="tx1"/>
                          </a:solidFill>
                          <a:latin typeface="Oswald"/>
                          <a:ea typeface="Oswald"/>
                          <a:cs typeface="Oswald"/>
                        </a:rPr>
                        <a:t>Дети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a:p>
                    <a:p>
                      <a:pPr marL="179999" marR="0" lvl="0" indent="-149899" algn="just" defTabSz="342900">
                        <a:lnSpc>
                          <a:spcPct val="100000"/>
                        </a:lnSpc>
                        <a:spcBef>
                          <a:spcPts val="0"/>
                        </a:spcBef>
                        <a:spcAft>
                          <a:spcPts val="0"/>
                        </a:spcAft>
                        <a:buClrTx/>
                        <a:buSzPts val="1000"/>
                        <a:buFont typeface="Oswald"/>
                        <a:buChar char="●"/>
                        <a:defRPr/>
                      </a:pPr>
                      <a:r>
                        <a:rPr lang="ru-RU" sz="1000">
                          <a:solidFill>
                            <a:schemeClr val="tx1"/>
                          </a:solidFill>
                          <a:latin typeface="Oswald"/>
                          <a:ea typeface="Oswald"/>
                          <a:cs typeface="Oswald"/>
                        </a:rPr>
                        <a:t>Лица, потерявшие в период их обучения обоих родителей или единственного родителя, обучающихся по образовательным программам основного общего, среднего общего образования до завершения обучения по указанным программам</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Учащиеся, проживающие в интернате при образовательной (общеобразовательной) организации</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Обучающиеся с ограниченными возможностями здоровья</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Дети-сироты, дети, оставшиеся без попечения родителей, </a:t>
                      </a:r>
                      <a:r>
                        <a:rPr lang="ru-RU" sz="1000">
                          <a:solidFill>
                            <a:schemeClr val="tx1"/>
                          </a:solidFill>
                          <a:latin typeface="Oswald"/>
                          <a:ea typeface="Oswald"/>
                          <a:cs typeface="Oswald"/>
                        </a:rPr>
                        <a:t>лица из числа детей-сирот и детей, оставшихся без попечения родителей, обучающиеся:</a:t>
                      </a:r>
                      <a:endParaRPr/>
                    </a:p>
                    <a:p>
                      <a:pPr marL="544450" lvl="1" indent="-171450" algn="just" defTabSz="342900">
                        <a:spcBef>
                          <a:spcPts val="0"/>
                        </a:spcBef>
                        <a:spcAft>
                          <a:spcPts val="0"/>
                        </a:spcAft>
                        <a:buSzPts val="1000"/>
                        <a:buFont typeface="Arial"/>
                        <a:buChar char="•"/>
                        <a:defRPr/>
                      </a:pPr>
                      <a:r>
                        <a:rPr lang="ru-RU" sz="1000">
                          <a:solidFill>
                            <a:schemeClr val="tx1"/>
                          </a:solidFill>
                          <a:latin typeface="Oswald"/>
                          <a:ea typeface="Oswald"/>
                          <a:cs typeface="Oswald"/>
                        </a:rPr>
                        <a:t> по очной форме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a:p>
                    <a:p>
                      <a:pPr marL="544450" lvl="1" indent="-171450" algn="just" defTabSz="342900">
                        <a:spcBef>
                          <a:spcPts val="0"/>
                        </a:spcBef>
                        <a:spcAft>
                          <a:spcPts val="0"/>
                        </a:spcAft>
                        <a:buSzPts val="1000"/>
                        <a:buFont typeface="Arial"/>
                        <a:buChar char="•"/>
                        <a:defRPr/>
                      </a:pPr>
                      <a:r>
                        <a:rPr lang="ru-RU" sz="1000">
                          <a:solidFill>
                            <a:schemeClr val="tx1"/>
                          </a:solidFill>
                          <a:latin typeface="Oswald"/>
                          <a:ea typeface="Oswald"/>
                          <a:cs typeface="Oswald"/>
                        </a:rPr>
                        <a:t>по образовательным программам основного общего, среднего общего образования до завершения обучения по указанным программам</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Дети из числа многодетных семей</a:t>
                      </a:r>
                      <a:endParaRPr sz="1000">
                        <a:solidFill>
                          <a:schemeClr val="tx1"/>
                        </a:solidFill>
                        <a:latin typeface="Oswald"/>
                        <a:ea typeface="Oswald"/>
                        <a:cs typeface="Oswald"/>
                      </a:endParaRPr>
                    </a:p>
                    <a:p>
                      <a:pPr marL="179999" lvl="0" indent="-149899" algn="just" defTabSz="342900">
                        <a:spcBef>
                          <a:spcPts val="0"/>
                        </a:spcBef>
                        <a:spcAft>
                          <a:spcPts val="0"/>
                        </a:spcAft>
                        <a:buSzPts val="1000"/>
                        <a:buFont typeface="Oswald"/>
                        <a:buChar char="●"/>
                        <a:defRPr/>
                      </a:pPr>
                      <a:r>
                        <a:rPr lang="ru" sz="1000">
                          <a:solidFill>
                            <a:schemeClr val="tx1"/>
                          </a:solidFill>
                          <a:latin typeface="Oswald"/>
                          <a:ea typeface="Oswald"/>
                          <a:cs typeface="Oswald"/>
                        </a:rPr>
                        <a:t>Отдельные категории граждан, проживающие в малоимущих семьях</a:t>
                      </a:r>
                      <a:endParaRPr/>
                    </a:p>
                    <a:p>
                      <a:pPr marL="179999" lvl="0" indent="-149899" algn="just" defTabSz="342900">
                        <a:spcBef>
                          <a:spcPts val="0"/>
                        </a:spcBef>
                        <a:spcAft>
                          <a:spcPts val="0"/>
                        </a:spcAft>
                        <a:buSzPts val="1000"/>
                        <a:buFont typeface="Oswald"/>
                        <a:buChar char="●"/>
                        <a:defRPr/>
                      </a:pPr>
                      <a:r>
                        <a:rPr lang="ru-RU" sz="1000">
                          <a:solidFill>
                            <a:schemeClr val="tx1"/>
                          </a:solidFill>
                          <a:latin typeface="Oswald"/>
                          <a:ea typeface="Oswald"/>
                          <a:cs typeface="Oswald"/>
                        </a:rPr>
                        <a:t>Обучающиеся, получающие начальное общее образование</a:t>
                      </a:r>
                      <a:endParaRPr sz="1000">
                        <a:solidFill>
                          <a:schemeClr val="tx1"/>
                        </a:solidFill>
                        <a:latin typeface="Oswald"/>
                        <a:ea typeface="Oswald"/>
                        <a:cs typeface="Oswald"/>
                      </a:endParaRPr>
                    </a:p>
                  </a:txBody>
                  <a:tcPr marL="91425" marR="91425" marT="91425" marB="91425"/>
                </a:tc>
                <a:tc>
                  <a:txBody>
                    <a:bodyPr/>
                    <a:lstStyle/>
                    <a:p>
                      <a:pPr marL="179999" lvl="0" indent="-158750" algn="l">
                        <a:spcBef>
                          <a:spcPts val="0"/>
                        </a:spcBef>
                        <a:spcAft>
                          <a:spcPts val="0"/>
                        </a:spcAft>
                        <a:buSzPts val="1150"/>
                        <a:buFont typeface="Oswald"/>
                        <a:buChar char="●"/>
                        <a:defRPr/>
                      </a:pPr>
                      <a:r>
                        <a:rPr lang="ru" sz="1000">
                          <a:latin typeface="Oswald"/>
                          <a:ea typeface="Oswald"/>
                          <a:cs typeface="Oswald"/>
                        </a:rPr>
                        <a:t>Подача заявления руководителю образовательной организации</a:t>
                      </a:r>
                      <a:endParaRPr sz="1000">
                        <a:latin typeface="Oswald"/>
                        <a:ea typeface="Oswald"/>
                        <a:cs typeface="Oswald"/>
                      </a:endParaRPr>
                    </a:p>
                    <a:p>
                      <a:pPr marL="179999" lvl="0" indent="-158750" algn="l">
                        <a:lnSpc>
                          <a:spcPct val="114999"/>
                        </a:lnSpc>
                        <a:spcBef>
                          <a:spcPts val="0"/>
                        </a:spcBef>
                        <a:spcAft>
                          <a:spcPts val="0"/>
                        </a:spcAft>
                        <a:buSzPts val="1150"/>
                        <a:buFont typeface="Oswald"/>
                        <a:buChar char="●"/>
                        <a:defRPr/>
                      </a:pPr>
                      <a:r>
                        <a:rPr lang="ru" sz="1000">
                          <a:latin typeface="Oswald"/>
                          <a:ea typeface="Oswald"/>
                          <a:cs typeface="Oswald"/>
                        </a:rPr>
                        <a:t>Справка о среднедушевом доходе семьи для предоставления бесплатного питания (завтрак или обед)</a:t>
                      </a:r>
                      <a:endParaRPr sz="1000">
                        <a:latin typeface="Oswald"/>
                        <a:ea typeface="Oswald"/>
                        <a:cs typeface="Oswald"/>
                      </a:endParaRPr>
                    </a:p>
                    <a:p>
                      <a:pPr marL="179999" lvl="0" indent="-158750" algn="l">
                        <a:lnSpc>
                          <a:spcPct val="114999"/>
                        </a:lnSpc>
                        <a:spcBef>
                          <a:spcPts val="0"/>
                        </a:spcBef>
                        <a:spcAft>
                          <a:spcPts val="0"/>
                        </a:spcAft>
                        <a:buSzPts val="1150"/>
                        <a:buFont typeface="Oswald"/>
                        <a:buChar char="●"/>
                        <a:defRPr/>
                      </a:pPr>
                      <a:r>
                        <a:rPr lang="ru" sz="1000">
                          <a:latin typeface="Oswald"/>
                          <a:ea typeface="Oswald"/>
                          <a:cs typeface="Oswald"/>
                        </a:rPr>
                        <a:t>Предоставление документов, подтверждающих статус обучающегося</a:t>
                      </a:r>
                      <a:endParaRPr sz="1000">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p:nvPr/>
        </p:nvSpPr>
        <p:spPr bwMode="auto">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Предоставление бесплатного питания</a:t>
            </a:r>
            <a:endParaRPr/>
          </a:p>
        </p:txBody>
      </p:sp>
      <p:sp>
        <p:nvSpPr>
          <p:cNvPr id="7" name="Google Shape;318;p46"/>
          <p:cNvSpPr txBox="1"/>
          <p:nvPr/>
        </p:nvSpPr>
        <p:spPr bwMode="auto">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0758</a:t>
            </a:r>
            <a:endParaRPr sz="1500" b="1">
              <a:latin typeface="Oswald"/>
              <a:ea typeface="Oswald"/>
              <a:cs typeface="Oswald"/>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82" name="Google Shape;282;p41"/>
          <p:cNvGraphicFramePr>
            <a:graphicFrameLocks/>
          </p:cNvGraphicFramePr>
          <p:nvPr/>
        </p:nvGraphicFramePr>
        <p:xfrm>
          <a:off x="241993" y="927557"/>
          <a:ext cx="8494225" cy="3931860"/>
        </p:xfrm>
        <a:graphic>
          <a:graphicData uri="http://schemas.openxmlformats.org/drawingml/2006/table">
            <a:tbl>
              <a:tblPr>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513116">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br>
                        <a:rPr lang="ru-RU" sz="1200" b="1">
                          <a:latin typeface="Oswald"/>
                          <a:ea typeface="Oswald"/>
                          <a:cs typeface="Oswald"/>
                        </a:rPr>
                      </a:b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2080075">
                <a:tc>
                  <a:txBody>
                    <a:bodyPr/>
                    <a:lstStyle/>
                    <a:p>
                      <a:pPr marL="179999" marR="0" lvl="0" indent="-149899" algn="l" defTabSz="342900">
                        <a:lnSpc>
                          <a:spcPct val="100000"/>
                        </a:lnSpc>
                        <a:spcBef>
                          <a:spcPts val="0"/>
                        </a:spcBef>
                        <a:spcAft>
                          <a:spcPts val="0"/>
                        </a:spcAft>
                        <a:buClrTx/>
                        <a:buSzPts val="1000"/>
                        <a:buFont typeface="Oswald"/>
                        <a:buChar char="●"/>
                        <a:defRPr/>
                      </a:pPr>
                      <a:r>
                        <a:rPr lang="ru-RU" sz="1000">
                          <a:solidFill>
                            <a:schemeClr val="tx1"/>
                          </a:solidFill>
                          <a:latin typeface="Oswald"/>
                          <a:ea typeface="Oswald"/>
                          <a:cs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a:t>
                      </a:r>
                    </a:p>
                    <a:p>
                      <a:pPr marL="179999" marR="0" lvl="0" indent="-149899" algn="l" defTabSz="342900">
                        <a:lnSpc>
                          <a:spcPct val="100000"/>
                        </a:lnSpc>
                        <a:spcBef>
                          <a:spcPts val="0"/>
                        </a:spcBef>
                        <a:spcAft>
                          <a:spcPts val="0"/>
                        </a:spcAft>
                        <a:buClrTx/>
                        <a:buSzPts val="1000"/>
                        <a:buFont typeface="Oswald"/>
                        <a:buChar char="●"/>
                        <a:defRPr/>
                      </a:pPr>
                      <a:r>
                        <a:rPr lang="ru" sz="1000">
                          <a:solidFill>
                            <a:schemeClr val="tx1"/>
                          </a:solidFill>
                          <a:latin typeface="Oswald"/>
                          <a:ea typeface="Oswald"/>
                          <a:cs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a:t>
                      </a:r>
                      <a:r>
                        <a:rPr lang="ru-RU" sz="1000" b="0" i="0" u="none" strike="noStrike" cap="none" spc="0">
                          <a:ln>
                            <a:noFill/>
                          </a:ln>
                          <a:solidFill>
                            <a:srgbClr val="FF0000"/>
                          </a:solidFill>
                          <a:latin typeface="Oswald"/>
                          <a:ea typeface="Oswald"/>
                          <a:cs typeface="Oswald"/>
                        </a:rPr>
                        <a:t> </a:t>
                      </a:r>
                      <a:r>
                        <a:rPr lang="ru-RU" sz="1000" b="0" i="0" u="none" strike="noStrike" cap="none" spc="0">
                          <a:ln>
                            <a:noFill/>
                          </a:ln>
                          <a:solidFill>
                            <a:schemeClr val="tx1"/>
                          </a:solidFill>
                          <a:latin typeface="Oswald"/>
                          <a:ea typeface="Oswald"/>
                          <a:cs typeface="Oswald"/>
                        </a:rPr>
                        <a:t>Запорожской области и Херсонской </a:t>
                      </a:r>
                    </a:p>
                    <a:p>
                      <a:pPr marL="179999" marR="0" lvl="0" indent="-149899" algn="l" defTabSz="342900">
                        <a:lnSpc>
                          <a:spcPct val="100000"/>
                        </a:lnSpc>
                        <a:spcBef>
                          <a:spcPts val="0"/>
                        </a:spcBef>
                        <a:spcAft>
                          <a:spcPts val="0"/>
                        </a:spcAft>
                        <a:buClrTx/>
                        <a:buSzPts val="1000"/>
                        <a:buFont typeface="Oswald"/>
                        <a:buChar char="●"/>
                        <a:defRPr/>
                      </a:pPr>
                      <a:r>
                        <a:rPr lang="ru-RU" sz="1000">
                          <a:solidFill>
                            <a:schemeClr val="tx1"/>
                          </a:solidFill>
                          <a:latin typeface="Oswald"/>
                          <a:ea typeface="Oswald"/>
                          <a:cs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«Об объявлении частичной мобилизации в Российской Федерации»</a:t>
                      </a:r>
                      <a:endParaRPr lang="ru" sz="1000">
                        <a:solidFill>
                          <a:schemeClr val="tx1"/>
                        </a:solidFill>
                        <a:latin typeface="Oswald"/>
                        <a:ea typeface="Oswald"/>
                        <a:cs typeface="Oswald"/>
                      </a:endParaRPr>
                    </a:p>
                    <a:p>
                      <a:pPr marL="30100" marR="0" lvl="0" indent="0" algn="l" defTabSz="342900">
                        <a:lnSpc>
                          <a:spcPct val="100000"/>
                        </a:lnSpc>
                        <a:spcBef>
                          <a:spcPts val="0"/>
                        </a:spcBef>
                        <a:spcAft>
                          <a:spcPts val="0"/>
                        </a:spcAft>
                        <a:buClrTx/>
                        <a:buSzPts val="1000"/>
                        <a:buFont typeface="Oswald"/>
                        <a:buNone/>
                        <a:defRPr/>
                      </a:pPr>
                      <a:endParaRPr lang="ru" sz="1000">
                        <a:solidFill>
                          <a:schemeClr val="tx1"/>
                        </a:solidFill>
                        <a:latin typeface="Oswald"/>
                        <a:ea typeface="Oswald"/>
                        <a:cs typeface="Oswald"/>
                      </a:endParaRPr>
                    </a:p>
                  </a:txBody>
                  <a:tcPr marL="91425" marR="91425" marT="91425" marB="91425"/>
                </a:tc>
                <a:tc>
                  <a:txBody>
                    <a:bodyPr/>
                    <a:lstStyle/>
                    <a:p>
                      <a:pPr marL="179999" lvl="0" indent="-149225" algn="l">
                        <a:spcBef>
                          <a:spcPts val="0"/>
                        </a:spcBef>
                        <a:spcAft>
                          <a:spcPts val="0"/>
                        </a:spcAft>
                        <a:buSzPts val="1000"/>
                        <a:buFont typeface="Oswald"/>
                        <a:buChar char="●"/>
                        <a:defRPr/>
                      </a:pPr>
                      <a:r>
                        <a:rPr lang="ru-RU" sz="1000">
                          <a:latin typeface="Oswald"/>
                          <a:ea typeface="Oswald"/>
                          <a:cs typeface="Oswald"/>
                        </a:rPr>
                        <a:t>Подача заявления руководителю образовательной организации</a:t>
                      </a:r>
                      <a:endParaRPr/>
                    </a:p>
                    <a:p>
                      <a:pPr marL="179999" marR="0" lvl="0" indent="-149225" algn="l" defTabSz="342900">
                        <a:lnSpc>
                          <a:spcPct val="100000"/>
                        </a:lnSpc>
                        <a:spcBef>
                          <a:spcPts val="0"/>
                        </a:spcBef>
                        <a:spcAft>
                          <a:spcPts val="0"/>
                        </a:spcAft>
                        <a:buClrTx/>
                        <a:buSzPts val="1000"/>
                        <a:buFont typeface="Oswald"/>
                        <a:buChar char="●"/>
                        <a:defRPr/>
                      </a:pPr>
                      <a:r>
                        <a:rPr lang="ru-RU" sz="1000">
                          <a:solidFill>
                            <a:schemeClr val="tx1"/>
                          </a:solidFill>
                          <a:latin typeface="Oswald"/>
                          <a:ea typeface="Oswald"/>
                          <a:cs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a:t>
                      </a:r>
                      <a:r>
                        <a:rPr lang="ru-RU" sz="1000">
                          <a:solidFill>
                            <a:srgbClr val="000000"/>
                          </a:solidFill>
                          <a:latin typeface="Oswald"/>
                          <a:ea typeface="Oswald"/>
                          <a:cs typeface="Oswald"/>
                        </a:rPr>
                        <a:t>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endParaRPr/>
                    </a:p>
                    <a:p>
                      <a:pPr marL="179999" lvl="0" indent="-149225" algn="l" defTabSz="342900">
                        <a:spcBef>
                          <a:spcPts val="0"/>
                        </a:spcBef>
                        <a:spcAft>
                          <a:spcPts val="0"/>
                        </a:spcAft>
                        <a:buSzPts val="1000"/>
                        <a:buFont typeface="Oswald"/>
                        <a:buChar char="●"/>
                        <a:defRPr/>
                      </a:pPr>
                      <a:r>
                        <a:rPr lang="ru-RU" sz="1000">
                          <a:solidFill>
                            <a:srgbClr val="000000"/>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 02-01-82/16646 «О документах –основаниях предоставления МСЗ в сфере образования»)</a:t>
                      </a: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16;p46"/>
          <p:cNvSpPr txBox="1"/>
          <p:nvPr/>
        </p:nvSpPr>
        <p:spPr bwMode="auto">
          <a:xfrm>
            <a:off x="2709855" y="90932"/>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Предоставление бесплатного питания</a:t>
            </a:r>
            <a:endParaRPr/>
          </a:p>
        </p:txBody>
      </p:sp>
      <p:sp>
        <p:nvSpPr>
          <p:cNvPr id="7" name="Google Shape;318;p46"/>
          <p:cNvSpPr txBox="1"/>
          <p:nvPr/>
        </p:nvSpPr>
        <p:spPr bwMode="auto">
          <a:xfrm>
            <a:off x="782955" y="90657"/>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0758</a:t>
            </a:r>
            <a:endParaRPr sz="1500" b="1">
              <a:latin typeface="Oswald"/>
              <a:ea typeface="Oswald"/>
              <a:cs typeface="Oswa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88" name="Google Shape;288;p42"/>
          <p:cNvSpPr txBox="1">
            <a:spLocks noGrp="1"/>
          </p:cNvSpPr>
          <p:nvPr>
            <p:ph type="ctrTitle"/>
          </p:nvPr>
        </p:nvSpPr>
        <p:spPr bwMode="auto">
          <a:xfrm>
            <a:off x="2566525" y="2973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RU" sz="1300" cap="all">
                <a:solidFill>
                  <a:srgbClr val="000000"/>
                </a:solidFill>
                <a:latin typeface="Oswald"/>
                <a:ea typeface="Oswald"/>
                <a:cs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a:solidFill>
                <a:srgbClr val="000000"/>
              </a:solidFill>
              <a:latin typeface="Oswald"/>
              <a:ea typeface="Oswald"/>
              <a:cs typeface="Oswald"/>
            </a:endParaRPr>
          </a:p>
        </p:txBody>
      </p:sp>
      <p:sp>
        <p:nvSpPr>
          <p:cNvPr id="289" name="Google Shape;289;p42"/>
          <p:cNvSpPr/>
          <p:nvPr/>
        </p:nvSpPr>
        <p:spPr bwMode="auto">
          <a:xfrm>
            <a:off x="273025" y="1059582"/>
            <a:ext cx="8053500" cy="3732393"/>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sz="1300" b="1">
              <a:solidFill>
                <a:schemeClr val="tx1"/>
              </a:solidFill>
              <a:latin typeface="Oswald"/>
              <a:ea typeface="Oswald"/>
              <a:cs typeface="Oswald"/>
            </a:endParaRPr>
          </a:p>
          <a:p>
            <a:pPr marL="457200" marR="0" lvl="0" indent="-311150" algn="l">
              <a:spcBef>
                <a:spcPts val="0"/>
              </a:spcBef>
              <a:spcAft>
                <a:spcPts val="0"/>
              </a:spcAft>
              <a:buClr>
                <a:schemeClr val="dk2"/>
              </a:buClr>
              <a:buSzPts val="1300"/>
              <a:buFont typeface="Oswald"/>
              <a:buChar char="●"/>
              <a:defRPr/>
            </a:pPr>
            <a:r>
              <a:rPr lang="ru-RU" sz="1300"/>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57200" marR="0" lvl="0" indent="-311150" algn="l">
              <a:spcBef>
                <a:spcPts val="0"/>
              </a:spcBef>
              <a:spcAft>
                <a:spcPts val="0"/>
              </a:spcAft>
              <a:buClr>
                <a:schemeClr val="dk2"/>
              </a:buClr>
              <a:buSzPts val="1300"/>
              <a:buFont typeface="Oswald"/>
              <a:buChar char="●"/>
              <a:defRPr/>
            </a:pPr>
            <a:r>
              <a:rPr lang="ru-RU" sz="1300"/>
              <a:t>Федеральный закон от 29 декабря 2012 года № 273-ФЗ «Об образовании в Российской Федерации»</a:t>
            </a:r>
            <a:endParaRPr/>
          </a:p>
          <a:p>
            <a:pPr marL="457200" marR="0" lvl="0" indent="-311150" algn="l">
              <a:spcBef>
                <a:spcPts val="0"/>
              </a:spcBef>
              <a:spcAft>
                <a:spcPts val="0"/>
              </a:spcAft>
              <a:buClr>
                <a:schemeClr val="dk2"/>
              </a:buClr>
              <a:buSzPts val="1300"/>
              <a:buFont typeface="Oswald"/>
              <a:buChar char="●"/>
              <a:defRPr/>
            </a:pPr>
            <a:r>
              <a:rPr lang="ru-RU" sz="1300"/>
              <a:t>Областной закон от 23 октября 1995 года № 28-ОЗ «О защите прав ребенка»</a:t>
            </a:r>
            <a:endParaRPr/>
          </a:p>
          <a:p>
            <a:pPr marL="457200" marR="0" lvl="0" indent="-311150" algn="l">
              <a:spcBef>
                <a:spcPts val="0"/>
              </a:spcBef>
              <a:spcAft>
                <a:spcPts val="0"/>
              </a:spcAft>
              <a:buClr>
                <a:schemeClr val="dk2"/>
              </a:buClr>
              <a:buSzPts val="1300"/>
              <a:buFont typeface="Oswald"/>
              <a:buChar char="●"/>
              <a:defRPr/>
            </a:pPr>
            <a:r>
              <a:rPr lang="ru-RU" sz="1300"/>
              <a:t>Закон Свердловской области от 15 июля 2013 года № 78-ОЗ «Об образовании в Свердловской области»</a:t>
            </a:r>
          </a:p>
          <a:p>
            <a:pPr marL="457200" marR="0" lvl="0" indent="-311150" algn="l">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Постановление Правительства Свердловской области от 22.06.2017 № 428-ПП «Об утверждении Порядка и условий проезда детей-сирот и детей, оставшихся без попечения родителей, лиц из числа детей-сирот и детей, оставшихся без попечения родителей, лиц, потерявших в период обучения обоих родителей или единственного родителя, обучающихся в государственных образовательных организациях Свердловской области и муниципальных образовательных организациях, расположенных на территории Свердловской области, на городском, пригородном транспорте, в сельской местности на внутрирайонном транспорте (кроме такси), а также проезда один раз в год к месту жительства и обратно к месту учебы»</a:t>
            </a:r>
            <a:endParaRPr sz="1300">
              <a:solidFill>
                <a:schemeClr val="tx1"/>
              </a:solidFill>
              <a:latin typeface="Oswald"/>
              <a:ea typeface="Oswald"/>
              <a:cs typeface="Oswald"/>
            </a:endParaRPr>
          </a:p>
          <a:p>
            <a:pPr marL="0" lvl="0" indent="0" algn="ctr">
              <a:spcBef>
                <a:spcPts val="0"/>
              </a:spcBef>
              <a:spcAft>
                <a:spcPts val="0"/>
              </a:spcAft>
              <a:buNone/>
              <a:defRPr/>
            </a:pPr>
            <a:endParaRPr sz="1300">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натуральная</a:t>
            </a:r>
            <a:endParaRPr sz="1300" b="1">
              <a:solidFill>
                <a:schemeClr val="tx1"/>
              </a:solidFill>
              <a:latin typeface="Oswald"/>
              <a:ea typeface="Oswald"/>
              <a:cs typeface="Oswald"/>
            </a:endParaRPr>
          </a:p>
          <a:p>
            <a:pPr marL="457200" marR="0" lvl="0" indent="-311150" algn="just">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За счет субсидий из областного бюджета на финансовое обеспечение публичных обязательств </a:t>
            </a:r>
            <a:endParaRPr sz="1300">
              <a:solidFill>
                <a:schemeClr val="tx1"/>
              </a:solidFill>
              <a:latin typeface="Oswald"/>
              <a:ea typeface="Oswald"/>
              <a:cs typeface="Oswald"/>
            </a:endParaRPr>
          </a:p>
          <a:p>
            <a:pPr marL="0" marR="0" lvl="0" indent="0" algn="ctr">
              <a:spcBef>
                <a:spcPts val="0"/>
              </a:spcBef>
              <a:spcAft>
                <a:spcPts val="0"/>
              </a:spcAft>
              <a:buNone/>
              <a:defRPr/>
            </a:pPr>
            <a:endParaRPr sz="1300" b="1">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highlight>
                  <a:schemeClr val="lt2"/>
                </a:highlight>
                <a:latin typeface="Oswald"/>
                <a:ea typeface="Oswald"/>
                <a:cs typeface="Oswald"/>
              </a:rPr>
              <a:t>Периодичность предоставления</a:t>
            </a:r>
            <a:endParaRPr sz="1300" b="1">
              <a:solidFill>
                <a:schemeClr val="tx1"/>
              </a:solidFill>
              <a:highlight>
                <a:schemeClr val="lt2"/>
              </a:highlight>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sz="1300">
                <a:solidFill>
                  <a:schemeClr val="tx1"/>
                </a:solidFill>
                <a:latin typeface="Oswald"/>
                <a:ea typeface="Oswald"/>
                <a:cs typeface="Oswald"/>
              </a:rPr>
              <a:t>В соответствии с договором с транспортной организацией (на год, квартал, месяц</a:t>
            </a:r>
            <a:r>
              <a:rPr lang="ru" sz="1300">
                <a:solidFill>
                  <a:schemeClr val="dk2"/>
                </a:solidFill>
                <a:latin typeface="Oswald"/>
                <a:ea typeface="Oswald"/>
                <a:cs typeface="Oswald"/>
              </a:rPr>
              <a:t>)</a:t>
            </a:r>
            <a:endParaRPr sz="1300">
              <a:solidFill>
                <a:srgbClr val="434343"/>
              </a:solidFill>
              <a:highlight>
                <a:srgbClr val="FF0000"/>
              </a:highlight>
              <a:latin typeface="Oswald"/>
              <a:ea typeface="Oswald"/>
              <a:cs typeface="Oswald"/>
            </a:endParaRPr>
          </a:p>
        </p:txBody>
      </p:sp>
      <p:sp>
        <p:nvSpPr>
          <p:cNvPr id="290" name="Google Shape;290;p42"/>
          <p:cNvSpPr txBox="1"/>
          <p:nvPr/>
        </p:nvSpPr>
        <p:spPr bwMode="auto">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0760</a:t>
            </a:r>
            <a:endParaRPr sz="1500" b="1">
              <a:latin typeface="Oswald"/>
              <a:ea typeface="Oswald"/>
              <a:cs typeface="Oswa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07" name="Google Shape;107;p16"/>
          <p:cNvSpPr txBox="1"/>
          <p:nvPr/>
        </p:nvSpPr>
        <p:spPr bwMode="auto">
          <a:xfrm>
            <a:off x="747150" y="95515"/>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0428</a:t>
            </a:r>
            <a:endParaRPr sz="1500" b="1">
              <a:latin typeface="Oswald"/>
              <a:ea typeface="Oswald"/>
              <a:cs typeface="Oswald"/>
            </a:endParaRPr>
          </a:p>
        </p:txBody>
      </p:sp>
      <p:graphicFrame>
        <p:nvGraphicFramePr>
          <p:cNvPr id="108" name="Google Shape;108;p16"/>
          <p:cNvGraphicFramePr>
            <a:graphicFrameLocks/>
          </p:cNvGraphicFramePr>
          <p:nvPr/>
        </p:nvGraphicFramePr>
        <p:xfrm>
          <a:off x="311731" y="732340"/>
          <a:ext cx="8494225" cy="4427100"/>
        </p:xfrm>
        <a:graphic>
          <a:graphicData uri="http://schemas.openxmlformats.org/drawingml/2006/table">
            <a:tbl>
              <a:tblPr>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453550">
                <a:tc>
                  <a:txBody>
                    <a:bodyPr/>
                    <a:lstStyle/>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достижениями ими возраста 23 лет, </a:t>
                      </a:r>
                      <a:r>
                        <a:rPr lang="ru-RU" sz="1150">
                          <a:solidFill>
                            <a:schemeClr val="tx1"/>
                          </a:solidFill>
                          <a:latin typeface="Oswald"/>
                          <a:ea typeface="Oswald"/>
                          <a:cs typeface="Oswald"/>
                        </a:rPr>
                        <a:t>п</a:t>
                      </a:r>
                      <a:r>
                        <a:rPr lang="ru" sz="1150">
                          <a:solidFill>
                            <a:schemeClr val="tx1"/>
                          </a:solidFill>
                          <a:latin typeface="Oswald"/>
                          <a:ea typeface="Oswald"/>
                          <a:cs typeface="Oswald"/>
                        </a:rPr>
                        <a:t>отерявшие одного  или обоих родителей</a:t>
                      </a:r>
                      <a:endParaRPr sz="1150">
                        <a:solidFill>
                          <a:schemeClr val="tx1"/>
                        </a:solidFill>
                        <a:latin typeface="Oswald"/>
                        <a:ea typeface="Oswald"/>
                        <a:cs typeface="Oswald"/>
                      </a:endParaRPr>
                    </a:p>
                  </a:txBody>
                  <a:tcPr marL="91425" marR="91425" marT="91425" marB="91425"/>
                </a:tc>
                <a:tc>
                  <a:txBody>
                    <a:bodyPr/>
                    <a:lstStyle/>
                    <a:p>
                      <a:pPr marL="179999" lvl="0" indent="-168275" algn="l">
                        <a:spcBef>
                          <a:spcPts val="0"/>
                        </a:spcBef>
                        <a:spcAft>
                          <a:spcPts val="0"/>
                        </a:spcAft>
                        <a:buSzPts val="1150"/>
                        <a:buFont typeface="Oswald"/>
                        <a:buChar char="●"/>
                        <a:defRPr/>
                      </a:pPr>
                      <a:r>
                        <a:rPr lang="ru" sz="1150">
                          <a:latin typeface="Oswald"/>
                          <a:ea typeface="Oswald"/>
                          <a:cs typeface="Oswald"/>
                        </a:rPr>
                        <a:t>Подача заявления руководителю образовательной организации</a:t>
                      </a:r>
                      <a:endParaRPr sz="1150">
                        <a:solidFill>
                          <a:srgbClr val="FF0000"/>
                        </a:solidFill>
                        <a:latin typeface="Oswald"/>
                        <a:ea typeface="Oswald"/>
                        <a:cs typeface="Oswald"/>
                      </a:endParaRPr>
                    </a:p>
                    <a:p>
                      <a:pPr marL="179999" lvl="0" indent="-168275" algn="l">
                        <a:spcBef>
                          <a:spcPts val="0"/>
                        </a:spcBef>
                        <a:spcAft>
                          <a:spcPts val="0"/>
                        </a:spcAft>
                        <a:buSzPts val="1150"/>
                        <a:buFont typeface="Oswald"/>
                        <a:buChar char="●"/>
                        <a:defRPr/>
                      </a:pPr>
                      <a:r>
                        <a:rPr lang="ru" sz="1150">
                          <a:latin typeface="Oswald"/>
                          <a:ea typeface="Oswald"/>
                          <a:cs typeface="Oswald"/>
                        </a:rPr>
                        <a:t>Свидетельство о смерти одного из родителей</a:t>
                      </a:r>
                      <a:endParaRPr/>
                    </a:p>
                    <a:p>
                      <a:pPr marL="179999" lvl="0" indent="-168275" algn="l">
                        <a:spcBef>
                          <a:spcPts val="0"/>
                        </a:spcBef>
                        <a:spcAft>
                          <a:spcPts val="0"/>
                        </a:spcAft>
                        <a:buSzPts val="1150"/>
                        <a:buFont typeface="Oswald"/>
                        <a:buChar char="●"/>
                        <a:defRPr/>
                      </a:pPr>
                      <a:endParaRPr sz="1150">
                        <a:latin typeface="Oswald"/>
                        <a:ea typeface="Oswald"/>
                        <a:cs typeface="Oswald"/>
                      </a:endParaRPr>
                    </a:p>
                  </a:txBody>
                  <a:tcPr marL="91425" marR="91425" marT="91425" marB="91425"/>
                </a:tc>
                <a:extLst>
                  <a:ext uri="{0D108BD9-81ED-4DB2-BD59-A6C34878D82A}">
                    <a16:rowId xmlns:a16="http://schemas.microsoft.com/office/drawing/2014/main" val="10001"/>
                  </a:ext>
                </a:extLst>
              </a:tr>
              <a:tr h="303450">
                <a:tc>
                  <a:txBody>
                    <a:bodyPr/>
                    <a:lstStyle/>
                    <a:p>
                      <a:pPr marL="179999" lvl="0" indent="-159424" algn="l">
                        <a:spcBef>
                          <a:spcPts val="0"/>
                        </a:spcBef>
                        <a:spcAft>
                          <a:spcPts val="0"/>
                        </a:spcAft>
                        <a:buSzPts val="1150"/>
                        <a:buFont typeface="Oswald"/>
                        <a:buChar char="●"/>
                        <a:defRPr/>
                      </a:pPr>
                      <a:r>
                        <a:rPr lang="ru" sz="1150">
                          <a:latin typeface="Oswald"/>
                          <a:ea typeface="Oswald"/>
                          <a:cs typeface="Oswald"/>
                        </a:rPr>
                        <a:t>Обучающиеся с ограниченными возможностями здоровья</a:t>
                      </a:r>
                      <a:endParaRPr sz="1150">
                        <a:latin typeface="Oswald"/>
                        <a:ea typeface="Oswald"/>
                        <a:cs typeface="Oswald"/>
                      </a:endParaRPr>
                    </a:p>
                  </a:txBody>
                  <a:tcPr marL="91425" marR="91425" marT="91425" marB="91425"/>
                </a:tc>
                <a:tc>
                  <a:txBody>
                    <a:bodyPr/>
                    <a:lstStyle/>
                    <a:p>
                      <a:pPr marL="179999" lvl="0" indent="-163024" algn="l">
                        <a:spcBef>
                          <a:spcPts val="0"/>
                        </a:spcBef>
                        <a:spcAft>
                          <a:spcPts val="0"/>
                        </a:spcAft>
                        <a:buSzPts val="1150"/>
                        <a:buFont typeface="Oswald"/>
                        <a:buChar char="●"/>
                        <a:defRPr/>
                      </a:pPr>
                      <a:r>
                        <a:rPr lang="ru" sz="1150">
                          <a:latin typeface="Oswald"/>
                          <a:ea typeface="Oswald"/>
                          <a:cs typeface="Oswald"/>
                        </a:rPr>
                        <a:t>Подача заявления руководителю образовательной организации</a:t>
                      </a:r>
                      <a:endParaRPr sz="1150">
                        <a:solidFill>
                          <a:srgbClr val="FF0000"/>
                        </a:solidFill>
                        <a:latin typeface="Oswald"/>
                        <a:ea typeface="Oswald"/>
                        <a:cs typeface="Oswald"/>
                      </a:endParaRPr>
                    </a:p>
                    <a:p>
                      <a:pPr marL="179999" lvl="0" indent="-163024" algn="l">
                        <a:spcBef>
                          <a:spcPts val="0"/>
                        </a:spcBef>
                        <a:spcAft>
                          <a:spcPts val="0"/>
                        </a:spcAft>
                        <a:buSzPts val="1150"/>
                        <a:buFont typeface="Oswald"/>
                        <a:buChar char="●"/>
                        <a:defRPr/>
                      </a:pPr>
                      <a:r>
                        <a:rPr lang="ru" sz="1150">
                          <a:latin typeface="Oswald"/>
                          <a:ea typeface="Oswald"/>
                          <a:cs typeface="Oswald"/>
                        </a:rPr>
                        <a:t>Заключение психолого-медико-педагогической комиссии об ограниченных </a:t>
                      </a:r>
                      <a:r>
                        <a:rPr lang="ru" sz="1150">
                          <a:solidFill>
                            <a:srgbClr val="000000"/>
                          </a:solidFill>
                          <a:latin typeface="Oswald"/>
                          <a:ea typeface="Oswald"/>
                          <a:cs typeface="Oswald"/>
                        </a:rPr>
                        <a:t>возможностях здоровья</a:t>
                      </a:r>
                      <a:endParaRPr/>
                    </a:p>
                    <a:p>
                      <a:pPr marL="179999" lvl="0" indent="-163024" algn="l">
                        <a:spcBef>
                          <a:spcPts val="0"/>
                        </a:spcBef>
                        <a:spcAft>
                          <a:spcPts val="0"/>
                        </a:spcAft>
                        <a:buSzPts val="1150"/>
                        <a:buFont typeface="Oswald"/>
                        <a:buChar char="●"/>
                        <a:defRPr/>
                      </a:pPr>
                      <a:r>
                        <a:rPr lang="ru-RU" sz="1150">
                          <a:solidFill>
                            <a:srgbClr val="000000"/>
                          </a:solidFill>
                          <a:latin typeface="Oswald"/>
                          <a:ea typeface="Oswald"/>
                          <a:cs typeface="Oswald"/>
                        </a:rPr>
                        <a:t>Справка федерального государственного учреждения медико-социальной экспертизы об установлении инвалидности</a:t>
                      </a:r>
                      <a:endParaRPr sz="1150">
                        <a:solidFill>
                          <a:srgbClr val="000000"/>
                        </a:solidFill>
                        <a:latin typeface="Oswald"/>
                        <a:ea typeface="Oswald"/>
                        <a:cs typeface="Oswald"/>
                      </a:endParaRPr>
                    </a:p>
                  </a:txBody>
                  <a:tcPr marL="91425" marR="91425" marT="91425" marB="91425"/>
                </a:tc>
                <a:extLst>
                  <a:ext uri="{0D108BD9-81ED-4DB2-BD59-A6C34878D82A}">
                    <a16:rowId xmlns:a16="http://schemas.microsoft.com/office/drawing/2014/main" val="10002"/>
                  </a:ext>
                </a:extLst>
              </a:tr>
              <a:tr h="378500">
                <a:tc>
                  <a:txBody>
                    <a:bodyPr/>
                    <a:lstStyle/>
                    <a:p>
                      <a:pPr>
                        <a:defRPr/>
                      </a:pPr>
                      <a:r>
                        <a:rPr lang="ru-RU" sz="1150">
                          <a:solidFill>
                            <a:schemeClr val="tx1"/>
                          </a:solidFill>
                          <a:latin typeface="Oswald"/>
                          <a:ea typeface="Oswald"/>
                          <a:cs typeface="Oswald"/>
                        </a:rPr>
                        <a:t>Студенты и слушатели, получающие государственную социальную помощь (социальную стипендию),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 при рождении ребенка студентами и слушателями в период их обучения в государственных профессиональных образовательных организациях Свердловской области по очной форме обучения за счет бюджетных ассигнований областного бюджета</a:t>
                      </a:r>
                    </a:p>
                    <a:p>
                      <a:pPr marL="179999" lvl="0" indent="-159424" algn="l" defTabSz="342900">
                        <a:spcBef>
                          <a:spcPts val="0"/>
                        </a:spcBef>
                        <a:spcAft>
                          <a:spcPts val="0"/>
                        </a:spcAft>
                        <a:buSzPts val="1150"/>
                        <a:buFont typeface="Oswald"/>
                        <a:buChar char="●"/>
                        <a:defRPr/>
                      </a:pPr>
                      <a:endParaRPr sz="1150">
                        <a:latin typeface="Oswald"/>
                        <a:ea typeface="Oswald"/>
                        <a:cs typeface="Oswald"/>
                      </a:endParaRPr>
                    </a:p>
                  </a:txBody>
                  <a:tcPr marL="91425" marR="91425" marT="91425" marB="91425"/>
                </a:tc>
                <a:tc>
                  <a:txBody>
                    <a:bodyPr/>
                    <a:lstStyle/>
                    <a:p>
                      <a:pPr marL="179999" lvl="0" indent="-163024" algn="l">
                        <a:spcBef>
                          <a:spcPts val="0"/>
                        </a:spcBef>
                        <a:spcAft>
                          <a:spcPts val="0"/>
                        </a:spcAft>
                        <a:buSzPts val="1150"/>
                        <a:buFont typeface="Oswald"/>
                        <a:buChar char="●"/>
                        <a:defRPr/>
                      </a:pPr>
                      <a:r>
                        <a:rPr lang="ru" sz="1150">
                          <a:latin typeface="Oswald"/>
                          <a:ea typeface="Oswald"/>
                          <a:cs typeface="Oswald"/>
                        </a:rPr>
                        <a:t>Подача заявления руководителю образовательной организации</a:t>
                      </a:r>
                      <a:endParaRPr sz="1150">
                        <a:latin typeface="Oswald"/>
                        <a:ea typeface="Oswald"/>
                        <a:cs typeface="Oswald"/>
                      </a:endParaRPr>
                    </a:p>
                    <a:p>
                      <a:pPr marL="179999" lvl="0" indent="-163024" algn="l">
                        <a:spcBef>
                          <a:spcPts val="0"/>
                        </a:spcBef>
                        <a:spcAft>
                          <a:spcPts val="0"/>
                        </a:spcAft>
                        <a:buSzPts val="1150"/>
                        <a:buFont typeface="Oswald"/>
                        <a:buChar char="●"/>
                        <a:defRPr/>
                      </a:pPr>
                      <a:r>
                        <a:rPr lang="ru" sz="1150">
                          <a:latin typeface="Oswald"/>
                          <a:ea typeface="Oswald"/>
                          <a:cs typeface="Oswald"/>
                        </a:rPr>
                        <a:t>Справка органа в сфере социальной политики, подтверждающая получение государственной социальной помощи</a:t>
                      </a:r>
                      <a:endParaRPr/>
                    </a:p>
                    <a:p>
                      <a:pPr marL="16975" lvl="0" indent="0" algn="ctr">
                        <a:spcBef>
                          <a:spcPts val="0"/>
                        </a:spcBef>
                        <a:spcAft>
                          <a:spcPts val="0"/>
                        </a:spcAft>
                        <a:buSzPts val="1150"/>
                        <a:buFont typeface="Oswald"/>
                        <a:buNone/>
                        <a:defRPr/>
                      </a:pPr>
                      <a:r>
                        <a:rPr lang="ru" sz="1150" i="1">
                          <a:latin typeface="Oswald"/>
                          <a:ea typeface="Oswald"/>
                          <a:cs typeface="Oswald"/>
                        </a:rPr>
                        <a:t>или</a:t>
                      </a:r>
                      <a:endParaRPr/>
                    </a:p>
                    <a:p>
                      <a:pPr marL="179999" marR="0" lvl="0" indent="-163024" algn="l" defTabSz="342900">
                        <a:lnSpc>
                          <a:spcPct val="100000"/>
                        </a:lnSpc>
                        <a:spcBef>
                          <a:spcPts val="0"/>
                        </a:spcBef>
                        <a:spcAft>
                          <a:spcPts val="0"/>
                        </a:spcAft>
                        <a:buClrTx/>
                        <a:buSzPts val="1150"/>
                        <a:buFont typeface="Oswald"/>
                        <a:buChar char="●"/>
                        <a:defRPr/>
                      </a:pPr>
                      <a:r>
                        <a:rPr lang="ru-RU" sz="1150">
                          <a:latin typeface="Oswald"/>
                          <a:ea typeface="Oswald"/>
                          <a:cs typeface="Oswald"/>
                        </a:rPr>
                        <a:t>Подача заявления руководителю образовательной организации</a:t>
                      </a:r>
                      <a:endParaRPr/>
                    </a:p>
                    <a:p>
                      <a:pPr marL="179999" marR="0" lvl="0" indent="-163024" algn="l" defTabSz="342900">
                        <a:lnSpc>
                          <a:spcPct val="100000"/>
                        </a:lnSpc>
                        <a:spcBef>
                          <a:spcPts val="0"/>
                        </a:spcBef>
                        <a:spcAft>
                          <a:spcPts val="0"/>
                        </a:spcAft>
                        <a:buClrTx/>
                        <a:buSzPts val="1150"/>
                        <a:buFont typeface="Oswald"/>
                        <a:buChar char="●"/>
                        <a:defRPr/>
                      </a:pPr>
                      <a:r>
                        <a:rPr lang="ru" sz="1150">
                          <a:latin typeface="Oswald"/>
                          <a:ea typeface="Oswald"/>
                          <a:cs typeface="Oswald"/>
                        </a:rPr>
                        <a:t>Свидетельство о рождении ребенка</a:t>
                      </a:r>
                      <a:endParaRPr/>
                    </a:p>
                    <a:p>
                      <a:pPr marL="179999" lvl="0" indent="-163024" algn="l">
                        <a:spcBef>
                          <a:spcPts val="0"/>
                        </a:spcBef>
                        <a:spcAft>
                          <a:spcPts val="0"/>
                        </a:spcAft>
                        <a:buSzPts val="1150"/>
                        <a:buFont typeface="Oswald"/>
                        <a:buChar char="●"/>
                        <a:defRPr/>
                      </a:pPr>
                      <a:endParaRPr lang="ru" sz="1150">
                        <a:latin typeface="Oswald"/>
                        <a:ea typeface="Oswald"/>
                        <a:cs typeface="Oswald"/>
                      </a:endParaRPr>
                    </a:p>
                  </a:txBody>
                  <a:tcPr marL="91425" marR="91425" marT="91425" marB="91425"/>
                </a:tc>
                <a:extLst>
                  <a:ext uri="{0D108BD9-81ED-4DB2-BD59-A6C34878D82A}">
                    <a16:rowId xmlns:a16="http://schemas.microsoft.com/office/drawing/2014/main" val="10003"/>
                  </a:ext>
                </a:extLst>
              </a:tr>
            </a:tbl>
          </a:graphicData>
        </a:graphic>
      </p:graphicFrame>
      <p:sp>
        <p:nvSpPr>
          <p:cNvPr id="6" name="Google Shape;99;p15"/>
          <p:cNvSpPr txBox="1"/>
          <p:nvPr/>
        </p:nvSpPr>
        <p:spPr bwMode="auto">
          <a:xfrm>
            <a:off x="2674050" y="9551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Tx/>
              <a:defRPr/>
            </a:pPr>
            <a:r>
              <a:rPr lang="ru-RU" sz="1300" cap="all">
                <a:solidFill>
                  <a:srgbClr val="000000"/>
                </a:solidFill>
                <a:latin typeface="Oswald"/>
                <a:ea typeface="Oswald"/>
                <a:cs typeface="Oswald"/>
              </a:rPr>
              <a:t>Выплата материальной помощи студентам и слушателям, осваивающим программы профессионального обучения</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97" name="Google Shape;297;p43"/>
          <p:cNvGraphicFramePr>
            <a:graphicFrameLocks/>
          </p:cNvGraphicFramePr>
          <p:nvPr/>
        </p:nvGraphicFramePr>
        <p:xfrm>
          <a:off x="348578" y="1541826"/>
          <a:ext cx="8494225" cy="2560230"/>
        </p:xfrm>
        <a:graphic>
          <a:graphicData uri="http://schemas.openxmlformats.org/drawingml/2006/table">
            <a:tbl>
              <a:tblPr>
                <a:tableStyleId>{BF4A3D39-4975-46BA-BE83-8B02B6239DEE}</a:tableStyleId>
              </a:tblPr>
              <a:tblGrid>
                <a:gridCol w="4843875">
                  <a:extLst>
                    <a:ext uri="{9D8B030D-6E8A-4147-A177-3AD203B41FA5}">
                      <a16:colId xmlns:a16="http://schemas.microsoft.com/office/drawing/2014/main" val="20000"/>
                    </a:ext>
                  </a:extLst>
                </a:gridCol>
                <a:gridCol w="3650350">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729525">
                <a:tc>
                  <a:txBody>
                    <a:bodyPr/>
                    <a:lstStyle/>
                    <a:p>
                      <a:pPr marL="179999" marR="0" lvl="0" indent="-162599" algn="l" defTabSz="342900">
                        <a:lnSpc>
                          <a:spcPct val="100000"/>
                        </a:lnSpc>
                        <a:spcBef>
                          <a:spcPts val="0"/>
                        </a:spcBef>
                        <a:spcAft>
                          <a:spcPts val="0"/>
                        </a:spcAft>
                        <a:buClrTx/>
                        <a:buSzPts val="1200"/>
                        <a:buFont typeface="Oswald"/>
                        <a:buChar char="●"/>
                        <a:defRPr/>
                      </a:pPr>
                      <a:r>
                        <a:rPr lang="ru-RU" sz="1200">
                          <a:solidFill>
                            <a:schemeClr val="tx1"/>
                          </a:solidFill>
                          <a:latin typeface="Oswald"/>
                          <a:ea typeface="Oswald"/>
                          <a:cs typeface="Oswald"/>
                        </a:rPr>
                        <a:t>Лица в возрасте от 18 до 23 лет, у которых в период их обучения по основным профессиональным образовательным программам и (или) по программам профессиональной подготовки по профессиям рабочих, должностям служащих умерли оба родителя или единственный родитель</a:t>
                      </a:r>
                      <a:endParaRPr sz="1200">
                        <a:solidFill>
                          <a:srgbClr val="0070C0"/>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62599" algn="l">
                        <a:spcBef>
                          <a:spcPts val="0"/>
                        </a:spcBef>
                        <a:spcAft>
                          <a:spcPts val="0"/>
                        </a:spcAft>
                        <a:buSzPts val="1200"/>
                        <a:buFont typeface="Oswald"/>
                        <a:buChar char="●"/>
                        <a:defRPr/>
                      </a:pPr>
                      <a:r>
                        <a:rPr lang="ru" sz="1200">
                          <a:latin typeface="Oswald"/>
                          <a:ea typeface="Oswald"/>
                          <a:cs typeface="Oswald"/>
                        </a:rPr>
                        <a:t>Свидетельство о смерти одного из родителей, обоих родителей или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Дети-сироты</a:t>
                      </a:r>
                      <a:endParaRPr sz="1200">
                        <a:latin typeface="Oswald"/>
                        <a:ea typeface="Oswald"/>
                        <a:cs typeface="Oswald"/>
                      </a:endParaRPr>
                    </a:p>
                  </a:txBody>
                  <a:tcPr marL="91425" marR="91425" marT="91425" marB="91425"/>
                </a:tc>
                <a:tc rowSpan="3">
                  <a:txBody>
                    <a:bodyPr/>
                    <a:lstStyle/>
                    <a:p>
                      <a:pPr marL="179999" lvl="0" indent="-161925"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61925" algn="l">
                        <a:spcBef>
                          <a:spcPts val="0"/>
                        </a:spcBef>
                        <a:spcAft>
                          <a:spcPts val="0"/>
                        </a:spcAft>
                        <a:buSzPts val="1200"/>
                        <a:buFont typeface="Oswald"/>
                        <a:buChar char="●"/>
                        <a:defRPr/>
                      </a:pPr>
                      <a:r>
                        <a:rPr lang="ru" sz="12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endParaRPr>
                    </a:p>
                  </a:txBody>
                  <a:tcPr marL="91425" marR="91425" marT="91425" marB="91425" anchor="ctr"/>
                </a:tc>
                <a:extLst>
                  <a:ext uri="{0D108BD9-81ED-4DB2-BD59-A6C34878D82A}">
                    <a16:rowId xmlns:a16="http://schemas.microsoft.com/office/drawing/2014/main" val="10002"/>
                  </a:ext>
                </a:extLst>
              </a:tr>
              <a:tr h="344925">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Дети, оставшиеся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r h="35245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Лица из числа детей-сирот и детей, оставшихся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4"/>
                  </a:ext>
                </a:extLst>
              </a:tr>
            </a:tbl>
          </a:graphicData>
        </a:graphic>
      </p:graphicFrame>
      <p:sp>
        <p:nvSpPr>
          <p:cNvPr id="6" name="Google Shape;288;p42"/>
          <p:cNvSpPr txBox="1"/>
          <p:nvPr/>
        </p:nvSpPr>
        <p:spPr bwMode="auto">
          <a:xfrm>
            <a:off x="2566525" y="297375"/>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300" cap="all">
                <a:solidFill>
                  <a:srgbClr val="000000"/>
                </a:solidFill>
                <a:latin typeface="Oswald"/>
                <a:ea typeface="Oswald"/>
                <a:cs typeface="Oswald"/>
              </a:rPr>
              <a:t>Обеспечение бесплатным проездом на городском, пригородном транспорте, в сельской местности на внутрирайонном транспорте (кроме такси)</a:t>
            </a:r>
            <a:endParaRPr lang="ru-RU" sz="1200" cap="all">
              <a:solidFill>
                <a:srgbClr val="000000"/>
              </a:solidFill>
              <a:latin typeface="Oswald"/>
              <a:ea typeface="Oswald"/>
              <a:cs typeface="Oswald"/>
            </a:endParaRPr>
          </a:p>
        </p:txBody>
      </p:sp>
      <p:sp>
        <p:nvSpPr>
          <p:cNvPr id="7" name="Google Shape;290;p42"/>
          <p:cNvSpPr txBox="1"/>
          <p:nvPr/>
        </p:nvSpPr>
        <p:spPr bwMode="auto">
          <a:xfrm>
            <a:off x="639625" y="2971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0760</a:t>
            </a:r>
            <a:endParaRPr sz="1500" b="1">
              <a:latin typeface="Oswald"/>
              <a:ea typeface="Oswald"/>
              <a:cs typeface="Oswald"/>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74" name="Google Shape;274;p40"/>
          <p:cNvSpPr/>
          <p:nvPr/>
        </p:nvSpPr>
        <p:spPr bwMode="auto">
          <a:xfrm>
            <a:off x="467544" y="1131590"/>
            <a:ext cx="8053500" cy="3849824"/>
          </a:xfrm>
          <a:prstGeom prst="rect">
            <a:avLst/>
          </a:prstGeom>
          <a:noFill/>
          <a:ln>
            <a:noFill/>
          </a:ln>
        </p:spPr>
        <p:txBody>
          <a:bodyPr spcFirstLastPara="1" wrap="square" lIns="68575" tIns="34275" rIns="68575" bIns="34275" anchor="t" anchorCtr="0">
            <a:noAutofit/>
          </a:bodyPr>
          <a:lstStyle/>
          <a:p>
            <a:pPr marL="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sz="1300" b="1">
              <a:solidFill>
                <a:schemeClr val="tx1"/>
              </a:solidFill>
              <a:latin typeface="Oswald"/>
              <a:ea typeface="Oswald"/>
              <a:cs typeface="Oswald"/>
            </a:endParaRPr>
          </a:p>
          <a:p>
            <a:pPr marL="457200" lvl="0" indent="-304800">
              <a:buClr>
                <a:schemeClr val="dk2"/>
              </a:buClr>
              <a:buSzPts val="1200"/>
              <a:buFont typeface="Oswald"/>
              <a:buChar char="●"/>
              <a:defRPr/>
            </a:pPr>
            <a:r>
              <a:rPr lang="ru-RU" sz="130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57200" lvl="0" indent="-304800">
              <a:buClr>
                <a:schemeClr val="dk2"/>
              </a:buClr>
              <a:buSzPts val="1200"/>
              <a:buFont typeface="Oswald"/>
              <a:buChar char="●"/>
              <a:defRPr/>
            </a:pPr>
            <a:r>
              <a:rPr lang="ru-RU" sz="1300">
                <a:solidFill>
                  <a:schemeClr val="tx1"/>
                </a:solidFill>
                <a:latin typeface="Oswald"/>
                <a:ea typeface="Oswald"/>
                <a:cs typeface="Oswald"/>
              </a:rPr>
              <a:t>Закон Свердловской области от 15 июля 2013 года № 78-ОЗ «Об образовании в Свердловской области»</a:t>
            </a:r>
            <a:endParaRPr/>
          </a:p>
          <a:p>
            <a:pPr marL="457200" lvl="0" indent="-304800">
              <a:buClr>
                <a:schemeClr val="dk2"/>
              </a:buClr>
              <a:buSzPts val="1200"/>
              <a:buFont typeface="Oswald"/>
              <a:buChar char="●"/>
              <a:defRPr/>
            </a:pPr>
            <a:r>
              <a:rPr lang="ru-RU" sz="1300">
                <a:solidFill>
                  <a:schemeClr val="tx1"/>
                </a:solidFill>
                <a:latin typeface="Oswald"/>
                <a:ea typeface="Oswald"/>
                <a:cs typeface="Oswald"/>
              </a:rPr>
              <a:t>подпункт «б« пункта 4 перечня поручений Президента Российской Федерации от 19.10.2022 № Пр-1978 по вопросам оказания поддержки гражданам Российской Федерации, призванным на военную службу по мобилизации, и членам их семей</a:t>
            </a:r>
          </a:p>
          <a:p>
            <a:pPr marL="457200" lvl="0" indent="-304800">
              <a:buClr>
                <a:schemeClr val="dk2"/>
              </a:buClr>
              <a:buSzPts val="1200"/>
              <a:buFont typeface="Oswald"/>
              <a:buChar char="●"/>
              <a:defRPr/>
            </a:pPr>
            <a:r>
              <a:rPr lang="ru-RU" sz="1300">
                <a:solidFill>
                  <a:schemeClr val="tx1"/>
                </a:solidFill>
                <a:latin typeface="Oswald"/>
                <a:ea typeface="Oswald"/>
                <a:cs typeface="Oswald"/>
              </a:rPr>
              <a:t>Приказ Министерства образования и молодежной политики Свердловской области от 19.01.2023 № 26-Д </a:t>
            </a:r>
            <a:br>
              <a:rPr lang="ru-RU" sz="1300">
                <a:solidFill>
                  <a:schemeClr val="tx1"/>
                </a:solidFill>
                <a:latin typeface="Oswald"/>
                <a:ea typeface="Oswald"/>
                <a:cs typeface="Oswald"/>
              </a:rPr>
            </a:br>
            <a:r>
              <a:rPr lang="ru-RU" sz="1300">
                <a:solidFill>
                  <a:schemeClr val="tx1"/>
                </a:solidFill>
                <a:latin typeface="Oswald"/>
                <a:ea typeface="Oswald"/>
                <a:cs typeface="Oswald"/>
              </a:rPr>
              <a:t>«Об установлении родительской платы за присмотр и уход за детьми в структурных подразделениях государственных образовательных организаций Свердловской области, реализующих образовательную программу дошкольного образования, подведомственных Министерству образования и молодежной политики Свердловской области»</a:t>
            </a:r>
            <a:endParaRPr lang="ru" sz="1300">
              <a:solidFill>
                <a:schemeClr val="tx1"/>
              </a:solidFill>
              <a:latin typeface="Oswald"/>
              <a:ea typeface="Oswald"/>
              <a:cs typeface="Oswald"/>
            </a:endParaRPr>
          </a:p>
          <a:p>
            <a:pPr marL="0" lvl="0" indent="0" algn="ctr">
              <a:spcBef>
                <a:spcPts val="0"/>
              </a:spcBef>
              <a:spcAft>
                <a:spcPts val="0"/>
              </a:spcAft>
              <a:buNone/>
              <a:defRPr/>
            </a:pPr>
            <a:endParaRPr lang="ru" sz="1300" b="1">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натуральная</a:t>
            </a:r>
            <a:endParaRPr/>
          </a:p>
          <a:p>
            <a:pPr marL="457200" lvl="0" indent="-304800" algn="just">
              <a:buClr>
                <a:schemeClr val="dk2"/>
              </a:buClr>
              <a:buSzPts val="1200"/>
              <a:buFont typeface="Oswald"/>
              <a:buChar char="●"/>
              <a:defRPr/>
            </a:pPr>
            <a:r>
              <a:rPr lang="ru" sz="1300">
                <a:solidFill>
                  <a:schemeClr val="tx1"/>
                </a:solidFill>
                <a:latin typeface="Oswald"/>
                <a:ea typeface="Oswald"/>
                <a:cs typeface="Oswald"/>
              </a:rPr>
              <a:t>За счет субсидий из областного бюджета на финансовое обеспечение выполнения государственного задания учреждениями</a:t>
            </a:r>
            <a:endParaRPr sz="1300">
              <a:solidFill>
                <a:schemeClr val="tx1"/>
              </a:solidFill>
              <a:latin typeface="Oswald"/>
              <a:ea typeface="Oswald"/>
              <a:cs typeface="Oswald"/>
            </a:endParaRPr>
          </a:p>
          <a:p>
            <a:pPr marL="0" lvl="0" indent="0" algn="ctr">
              <a:spcBef>
                <a:spcPts val="0"/>
              </a:spcBef>
              <a:spcAft>
                <a:spcPts val="0"/>
              </a:spcAft>
              <a:buNone/>
              <a:defRPr/>
            </a:pPr>
            <a:endParaRPr sz="1300" b="1">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Периодичность предоставления</a:t>
            </a:r>
            <a:endParaRPr sz="1300" b="1">
              <a:solidFill>
                <a:schemeClr val="tx1"/>
              </a:solidFill>
              <a:latin typeface="Oswald"/>
              <a:ea typeface="Oswald"/>
              <a:cs typeface="Oswald"/>
            </a:endParaRPr>
          </a:p>
          <a:p>
            <a:pPr marL="457200" lvl="0" indent="-304800" algn="l">
              <a:spcBef>
                <a:spcPts val="0"/>
              </a:spcBef>
              <a:spcAft>
                <a:spcPts val="0"/>
              </a:spcAft>
              <a:buClr>
                <a:schemeClr val="dk2"/>
              </a:buClr>
              <a:buSzPts val="1200"/>
              <a:buFont typeface="Oswald"/>
              <a:buChar char="●"/>
              <a:defRPr/>
            </a:pPr>
            <a:r>
              <a:rPr lang="ru" sz="1300">
                <a:solidFill>
                  <a:schemeClr val="tx1"/>
                </a:solidFill>
                <a:latin typeface="Oswald"/>
                <a:ea typeface="Oswald"/>
                <a:cs typeface="Oswald"/>
              </a:rPr>
              <a:t>Ежемесячно</a:t>
            </a:r>
            <a:endParaRPr sz="1300">
              <a:solidFill>
                <a:schemeClr val="tx1"/>
              </a:solidFill>
              <a:latin typeface="Oswald"/>
              <a:ea typeface="Oswald"/>
              <a:cs typeface="Oswald"/>
            </a:endParaRPr>
          </a:p>
        </p:txBody>
      </p:sp>
      <p:sp>
        <p:nvSpPr>
          <p:cNvPr id="275" name="Google Shape;275;p40"/>
          <p:cNvSpPr txBox="1">
            <a:spLocks noGrp="1"/>
          </p:cNvSpPr>
          <p:nvPr>
            <p:ph type="ctrTitle"/>
          </p:nvPr>
        </p:nvSpPr>
        <p:spPr bwMode="auto">
          <a:xfrm>
            <a:off x="2579293" y="133750"/>
            <a:ext cx="5760000" cy="707700"/>
          </a:xfrm>
          <a:prstGeom prst="rect">
            <a:avLst/>
          </a:prstGeom>
          <a:noFill/>
          <a:ln>
            <a:noFill/>
          </a:ln>
        </p:spPr>
        <p:txBody>
          <a:bodyPr spcFirstLastPara="1" wrap="square" lIns="68575" tIns="34275" rIns="68575" bIns="34275" anchor="ctr" anchorCtr="0">
            <a:noAutofit/>
          </a:bodyPr>
          <a:lstStyle/>
          <a:p>
            <a:pPr lvl="0" algn="l">
              <a:spcBef>
                <a:spcPts val="0"/>
              </a:spcBef>
              <a:defRPr/>
            </a:pPr>
            <a:r>
              <a:rPr lang="ru-RU" sz="1300" cap="all">
                <a:solidFill>
                  <a:schemeClr val="tx1"/>
                </a:solidFill>
                <a:latin typeface="Oswald"/>
                <a:ea typeface="Oswald"/>
                <a:cs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p>
        </p:txBody>
      </p:sp>
      <p:sp>
        <p:nvSpPr>
          <p:cNvPr id="276" name="Google Shape;276;p40"/>
          <p:cNvSpPr txBox="1"/>
          <p:nvPr/>
        </p:nvSpPr>
        <p:spPr bwMode="auto">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0771</a:t>
            </a:r>
            <a:endParaRPr sz="1500" b="1">
              <a:latin typeface="Oswald"/>
              <a:ea typeface="Oswald"/>
              <a:cs typeface="Oswald"/>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82" name="Google Shape;282;p41"/>
          <p:cNvGraphicFramePr>
            <a:graphicFrameLocks/>
          </p:cNvGraphicFramePr>
          <p:nvPr/>
        </p:nvGraphicFramePr>
        <p:xfrm>
          <a:off x="241993" y="927556"/>
          <a:ext cx="8494225" cy="3872100"/>
        </p:xfrm>
        <a:graphic>
          <a:graphicData uri="http://schemas.openxmlformats.org/drawingml/2006/table">
            <a:tbl>
              <a:tblPr>
                <a:tableStyleId>{BF4A3D39-4975-46BA-BE83-8B02B6239DEE}</a:tableStyleId>
              </a:tblPr>
              <a:tblGrid>
                <a:gridCol w="4001086">
                  <a:extLst>
                    <a:ext uri="{9D8B030D-6E8A-4147-A177-3AD203B41FA5}">
                      <a16:colId xmlns:a16="http://schemas.microsoft.com/office/drawing/2014/main" val="20000"/>
                    </a:ext>
                  </a:extLst>
                </a:gridCol>
                <a:gridCol w="4493139">
                  <a:extLst>
                    <a:ext uri="{9D8B030D-6E8A-4147-A177-3AD203B41FA5}">
                      <a16:colId xmlns:a16="http://schemas.microsoft.com/office/drawing/2014/main" val="20001"/>
                    </a:ext>
                  </a:extLst>
                </a:gridCol>
              </a:tblGrid>
              <a:tr h="641250">
                <a:tc>
                  <a:txBody>
                    <a:bodyPr/>
                    <a:lstStyle/>
                    <a:p>
                      <a:pPr marL="0" lvl="0" indent="0" algn="ctr">
                        <a:spcBef>
                          <a:spcPts val="0"/>
                        </a:spcBef>
                        <a:spcAft>
                          <a:spcPts val="0"/>
                        </a:spcAft>
                        <a:buNone/>
                        <a:defRPr/>
                      </a:pPr>
                      <a:r>
                        <a:rPr lang="ru-RU" sz="1100" b="1">
                          <a:latin typeface="Oswald"/>
                          <a:ea typeface="Oswald"/>
                          <a:cs typeface="Oswald"/>
                        </a:rPr>
                        <a:t>Категория получателей </a:t>
                      </a:r>
                    </a:p>
                    <a:p>
                      <a:pPr marL="0" lvl="0" indent="0" algn="ctr">
                        <a:spcBef>
                          <a:spcPts val="0"/>
                        </a:spcBef>
                        <a:spcAft>
                          <a:spcPts val="0"/>
                        </a:spcAft>
                        <a:buNone/>
                        <a:defRPr/>
                      </a:pPr>
                      <a:r>
                        <a:rPr lang="ru-RU" sz="1100" b="1">
                          <a:latin typeface="Oswald"/>
                          <a:ea typeface="Oswald"/>
                          <a:cs typeface="Oswald"/>
                        </a:rPr>
                        <a:t>(в соответствии с НПА Свердловской области)</a:t>
                      </a:r>
                      <a:endParaRPr sz="11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100" b="1">
                          <a:latin typeface="Oswald"/>
                          <a:ea typeface="Oswald"/>
                          <a:cs typeface="Oswald"/>
                        </a:rPr>
                        <a:t>Порядок получения</a:t>
                      </a:r>
                      <a:endParaRPr sz="11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3206393">
                <a:tc>
                  <a:txBody>
                    <a:bodyPr/>
                    <a:lstStyle/>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Семья, имеющая ребенка-инвалида</a:t>
                      </a:r>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Родитель (законный представитель) ребенка с ограниченными возможностями здоровья</a:t>
                      </a:r>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Опекунская 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Родитель (законный представитель) ребенка с туберкулезной интоксикацией</a:t>
                      </a:r>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Родители (законные представители) из семей граждан, призванных на военную службу по мобилизации, в т.ч.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endParaRPr lang="ru" sz="800">
                        <a:solidFill>
                          <a:schemeClr val="tx1"/>
                        </a:solidFill>
                        <a:latin typeface="Oswald"/>
                        <a:ea typeface="Oswald"/>
                        <a:cs typeface="Oswald"/>
                      </a:endParaRPr>
                    </a:p>
                  </a:txBody>
                  <a:tcPr marL="91425" marR="91425" marT="91425" marB="91425"/>
                </a:tc>
                <a:tc>
                  <a:txBody>
                    <a:bodyPr/>
                    <a:lstStyle/>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a:t>
                      </a:r>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паспорта или иного документа, удостоверяющего личность заявителя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свидетельства о рождении ребенка заявителя, в отношении которого назначается денежная компенсация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Справка федерального государственного учреждения медико-социальной экспертизы об установлении инвалидности</a:t>
                      </a:r>
                      <a:endParaRPr/>
                    </a:p>
                    <a:p>
                      <a:pPr marL="179999" lvl="0" indent="-149225" algn="l">
                        <a:spcBef>
                          <a:spcPts val="0"/>
                        </a:spcBef>
                        <a:spcAft>
                          <a:spcPts val="0"/>
                        </a:spcAft>
                        <a:buSzPts val="1000"/>
                        <a:buFont typeface="Oswald"/>
                        <a:buChar char="●"/>
                        <a:defRPr/>
                      </a:pPr>
                      <a:r>
                        <a:rPr lang="ru-RU" sz="800">
                          <a:latin typeface="Oswald"/>
                          <a:ea typeface="Oswald"/>
                          <a:cs typeface="Oswald"/>
                        </a:rPr>
                        <a:t>Заявление о согласии на обработку персональных данных заявителя и обучающихся с ОВЗ в соответствии с законодательством РФ</a:t>
                      </a:r>
                      <a:endParaRPr/>
                    </a:p>
                    <a:p>
                      <a:pPr marL="30774" lvl="0" indent="0" algn="l">
                        <a:spcBef>
                          <a:spcPts val="0"/>
                        </a:spcBef>
                        <a:spcAft>
                          <a:spcPts val="0"/>
                        </a:spcAft>
                        <a:buSzPts val="1000"/>
                        <a:buFont typeface="Oswald"/>
                        <a:buNone/>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a:t>
                      </a:r>
                      <a:endParaRPr/>
                    </a:p>
                    <a:p>
                      <a:pPr marL="179999" lvl="0" indent="-149225" algn="l">
                        <a:spcBef>
                          <a:spcPts val="0"/>
                        </a:spcBef>
                        <a:spcAft>
                          <a:spcPts val="0"/>
                        </a:spcAft>
                        <a:buSzPts val="1000"/>
                        <a:buFont typeface="Oswald"/>
                        <a:buChar char="●"/>
                        <a:defRPr/>
                      </a:pPr>
                      <a:r>
                        <a:rPr lang="ru-RU" sz="800">
                          <a:latin typeface="Oswald"/>
                          <a:ea typeface="Oswald"/>
                          <a:cs typeface="Oswald"/>
                        </a:rPr>
                        <a:t>Свидетельство о смерти обоих родителей или единственного родителя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a:p>
                    <a:p>
                      <a:pPr marL="179999" lvl="0" indent="-149225" algn="l">
                        <a:spcBef>
                          <a:spcPts val="0"/>
                        </a:spcBef>
                        <a:spcAft>
                          <a:spcPts val="0"/>
                        </a:spcAft>
                        <a:buSzPts val="1000"/>
                        <a:buFont typeface="Oswald"/>
                        <a:buChar char="●"/>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a:t>
                      </a:r>
                      <a:endParaRPr/>
                    </a:p>
                    <a:p>
                      <a:pPr marL="179999" marR="0" lvl="0" indent="-149225" algn="l" defTabSz="342900">
                        <a:lnSpc>
                          <a:spcPct val="100000"/>
                        </a:lnSpc>
                        <a:spcBef>
                          <a:spcPts val="0"/>
                        </a:spcBef>
                        <a:spcAft>
                          <a:spcPts val="0"/>
                        </a:spcAft>
                        <a:buClrTx/>
                        <a:buSzPts val="1000"/>
                        <a:buFont typeface="Oswald"/>
                        <a:buChar char="●"/>
                        <a:defRPr/>
                      </a:pPr>
                      <a:r>
                        <a:rPr lang="ru-RU" sz="800">
                          <a:latin typeface="Oswald"/>
                          <a:ea typeface="Oswald"/>
                          <a:cs typeface="Oswald"/>
                        </a:rPr>
                        <a:t>Копия медицинской справки профильного врача-специалиста</a:t>
                      </a:r>
                      <a:endParaRPr/>
                    </a:p>
                    <a:p>
                      <a:pPr marL="30774" lvl="0" indent="0" algn="l">
                        <a:spcBef>
                          <a:spcPts val="0"/>
                        </a:spcBef>
                        <a:spcAft>
                          <a:spcPts val="0"/>
                        </a:spcAft>
                        <a:buSzPts val="1000"/>
                        <a:buFont typeface="Oswald"/>
                        <a:buNone/>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a:t>
                      </a:r>
                      <a:endParaRPr/>
                    </a:p>
                    <a:p>
                      <a:pPr marL="179999" marR="0" lvl="0" indent="-149225" algn="l" defTabSz="342900">
                        <a:lnSpc>
                          <a:spcPct val="100000"/>
                        </a:lnSpc>
                        <a:spcBef>
                          <a:spcPts val="0"/>
                        </a:spcBef>
                        <a:spcAft>
                          <a:spcPts val="0"/>
                        </a:spcAft>
                        <a:buClrTx/>
                        <a:buSzPts val="1000"/>
                        <a:buFont typeface="Oswald"/>
                        <a:buChar char="●"/>
                        <a:defRPr/>
                      </a:pPr>
                      <a:r>
                        <a:rPr lang="ru-RU" sz="800">
                          <a:solidFill>
                            <a:srgbClr val="000000"/>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 02-01-82/16646 «О документах–основаниях предоставления МСЗ в сфере образования»)</a:t>
                      </a: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75;p40"/>
          <p:cNvSpPr txBox="1"/>
          <p:nvPr/>
        </p:nvSpPr>
        <p:spPr bwMode="auto">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spcBef>
                <a:spcPts val="0"/>
              </a:spcBef>
              <a:buClrTx/>
              <a:buFontTx/>
              <a:defRPr/>
            </a:pPr>
            <a:r>
              <a:rPr lang="ru-RU" sz="1300" cap="all">
                <a:solidFill>
                  <a:schemeClr val="tx1"/>
                </a:solidFill>
                <a:latin typeface="Oswald"/>
                <a:ea typeface="Oswald"/>
                <a:cs typeface="Oswald"/>
              </a:rPr>
              <a:t>Полное или частичное освобождение от родительской платы за присмотр и уход за ребенком, осваивающим образовательную программу дошкольного образования</a:t>
            </a:r>
          </a:p>
        </p:txBody>
      </p:sp>
      <p:sp>
        <p:nvSpPr>
          <p:cNvPr id="7" name="Google Shape;276;p40"/>
          <p:cNvSpPr txBox="1"/>
          <p:nvPr/>
        </p:nvSpPr>
        <p:spPr bwMode="auto">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0771</a:t>
            </a:r>
            <a:endParaRPr sz="1500" b="1">
              <a:latin typeface="Oswald"/>
              <a:ea typeface="Oswald"/>
              <a:cs typeface="Oswald"/>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74" name="Google Shape;274;p40"/>
          <p:cNvSpPr/>
          <p:nvPr/>
        </p:nvSpPr>
        <p:spPr bwMode="auto">
          <a:xfrm>
            <a:off x="492159" y="1038578"/>
            <a:ext cx="8053500" cy="3609878"/>
          </a:xfrm>
          <a:prstGeom prst="rect">
            <a:avLst/>
          </a:prstGeom>
          <a:noFill/>
          <a:ln>
            <a:noFill/>
          </a:ln>
        </p:spPr>
        <p:txBody>
          <a:bodyPr spcFirstLastPara="1" wrap="square" lIns="68575" tIns="34275" rIns="68575" bIns="34275" anchor="t" anchorCtr="0">
            <a:noAutofit/>
          </a:bodyPr>
          <a:lstStyle/>
          <a:p>
            <a:pPr marL="0" lvl="0" indent="0" algn="ctr">
              <a:spcBef>
                <a:spcPts val="0"/>
              </a:spcBef>
              <a:spcAft>
                <a:spcPts val="0"/>
              </a:spcAft>
              <a:buNone/>
              <a:defRPr/>
            </a:pPr>
            <a:r>
              <a:rPr lang="ru" sz="1300" b="1">
                <a:solidFill>
                  <a:schemeClr val="tx1"/>
                </a:solidFill>
                <a:latin typeface="Oswald"/>
                <a:ea typeface="Oswald"/>
                <a:cs typeface="Oswald"/>
              </a:rPr>
              <a:t>Нормативные основания</a:t>
            </a:r>
            <a:endParaRPr/>
          </a:p>
          <a:p>
            <a:pPr marL="457200" lvl="0" indent="-304800">
              <a:buClr>
                <a:schemeClr val="dk2"/>
              </a:buClr>
              <a:buSzPts val="1200"/>
              <a:buFont typeface="Oswald"/>
              <a:buChar char="●"/>
              <a:defRPr/>
            </a:pPr>
            <a:r>
              <a:rPr lang="ru-RU" sz="130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57200" lvl="0" indent="-304800">
              <a:buClr>
                <a:schemeClr val="dk2"/>
              </a:buClr>
              <a:buSzPts val="1200"/>
              <a:buFont typeface="Oswald"/>
              <a:buChar char="●"/>
              <a:defRPr/>
            </a:pPr>
            <a:r>
              <a:rPr lang="ru-RU" sz="130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57200" lvl="0" indent="-304800">
              <a:buClr>
                <a:schemeClr val="dk2"/>
              </a:buClr>
              <a:buSzPts val="1200"/>
              <a:buFont typeface="Oswald"/>
              <a:buChar char="●"/>
              <a:defRPr/>
            </a:pPr>
            <a:r>
              <a:rPr lang="ru-RU" sz="1300">
                <a:solidFill>
                  <a:schemeClr val="tx1"/>
                </a:solidFill>
                <a:latin typeface="Oswald"/>
                <a:ea typeface="Oswald"/>
                <a:cs typeface="Oswald"/>
              </a:rPr>
              <a:t>Приказ Министерства образования и молодежной политики Свердловской области от 24.05.2022 № 478-Д </a:t>
            </a:r>
            <a:br>
              <a:rPr lang="ru-RU" sz="1300">
                <a:solidFill>
                  <a:schemeClr val="tx1"/>
                </a:solidFill>
                <a:latin typeface="Oswald"/>
                <a:ea typeface="Oswald"/>
                <a:cs typeface="Oswald"/>
              </a:rPr>
            </a:br>
            <a:r>
              <a:rPr lang="ru-RU" sz="1300">
                <a:solidFill>
                  <a:schemeClr val="tx1"/>
                </a:solidFill>
                <a:latin typeface="Oswald"/>
                <a:ea typeface="Oswald"/>
                <a:cs typeface="Oswald"/>
              </a:rPr>
              <a:t>«Об утверждении Порядка установления родительской платы за осуществление присмотра и ухода за детьми в группах продленного дня в государственных образовательных организациях Свердловской области, реализующих образовательные программы начального общего, основного общего и среднего общего образования, подведомственных Министерству образования и молодежной политики Свердловской области»</a:t>
            </a:r>
            <a:endParaRPr/>
          </a:p>
          <a:p>
            <a:pPr marL="457200" indent="-304800">
              <a:buClr>
                <a:schemeClr val="dk2"/>
              </a:buClr>
              <a:buSzPts val="1200"/>
              <a:buFont typeface="Oswald"/>
              <a:buChar char="●"/>
              <a:defRPr/>
            </a:pPr>
            <a:endParaRPr lang="ru" sz="1300" b="1">
              <a:solidFill>
                <a:schemeClr val="tx1"/>
              </a:solidFill>
              <a:latin typeface="Oswald"/>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Форма предоставления – натуральная</a:t>
            </a:r>
            <a:endParaRPr/>
          </a:p>
          <a:p>
            <a:pPr marL="457200" lvl="0" indent="-304800" algn="just">
              <a:buClr>
                <a:schemeClr val="dk2"/>
              </a:buClr>
              <a:buSzPts val="1200"/>
              <a:buFont typeface="Oswald"/>
              <a:buChar char="●"/>
              <a:defRPr/>
            </a:pPr>
            <a:r>
              <a:rPr lang="ru" sz="1300">
                <a:solidFill>
                  <a:schemeClr val="tx1"/>
                </a:solidFill>
                <a:latin typeface="Oswald"/>
                <a:ea typeface="Oswald"/>
                <a:cs typeface="Oswald"/>
              </a:rPr>
              <a:t>За счет субсидий из областного бюджета на финансовое обеспечение выполнения государственного задания учреждениями</a:t>
            </a:r>
            <a:endParaRPr sz="1300">
              <a:solidFill>
                <a:schemeClr val="tx1"/>
              </a:solidFill>
              <a:ea typeface="Oswald"/>
              <a:cs typeface="Oswald"/>
            </a:endParaRPr>
          </a:p>
          <a:p>
            <a:pPr marL="0" lvl="0" indent="0" algn="ctr">
              <a:spcBef>
                <a:spcPts val="0"/>
              </a:spcBef>
              <a:spcAft>
                <a:spcPts val="0"/>
              </a:spcAft>
              <a:buNone/>
              <a:defRPr/>
            </a:pPr>
            <a:endParaRPr sz="1300" b="1">
              <a:solidFill>
                <a:schemeClr val="tx1"/>
              </a:solidFill>
              <a:ea typeface="Oswald"/>
              <a:cs typeface="Oswald"/>
            </a:endParaRPr>
          </a:p>
          <a:p>
            <a:pPr marL="0" lvl="0" indent="0" algn="ctr">
              <a:spcBef>
                <a:spcPts val="0"/>
              </a:spcBef>
              <a:spcAft>
                <a:spcPts val="0"/>
              </a:spcAft>
              <a:buNone/>
              <a:defRPr/>
            </a:pPr>
            <a:r>
              <a:rPr lang="ru" sz="1300" b="1">
                <a:solidFill>
                  <a:schemeClr val="tx1"/>
                </a:solidFill>
                <a:latin typeface="Oswald"/>
                <a:ea typeface="Oswald"/>
                <a:cs typeface="Oswald"/>
              </a:rPr>
              <a:t>Периодичность предоставления</a:t>
            </a:r>
            <a:endParaRPr sz="1300" b="1">
              <a:solidFill>
                <a:schemeClr val="tx1"/>
              </a:solidFill>
              <a:ea typeface="Oswald"/>
              <a:cs typeface="Oswald"/>
            </a:endParaRPr>
          </a:p>
          <a:p>
            <a:pPr marL="457200" lvl="0" indent="-304800" algn="l">
              <a:spcBef>
                <a:spcPts val="0"/>
              </a:spcBef>
              <a:spcAft>
                <a:spcPts val="0"/>
              </a:spcAft>
              <a:buClr>
                <a:schemeClr val="dk2"/>
              </a:buClr>
              <a:buSzPts val="1200"/>
              <a:buFont typeface="Oswald"/>
              <a:buChar char="●"/>
              <a:defRPr/>
            </a:pPr>
            <a:r>
              <a:rPr lang="ru" sz="1300">
                <a:solidFill>
                  <a:schemeClr val="tx1"/>
                </a:solidFill>
                <a:latin typeface="Oswald"/>
                <a:ea typeface="Oswald"/>
                <a:cs typeface="Oswald"/>
              </a:rPr>
              <a:t>Ежемесячно</a:t>
            </a:r>
            <a:endParaRPr sz="1300">
              <a:solidFill>
                <a:schemeClr val="tx1"/>
              </a:solidFill>
              <a:ea typeface="Oswald"/>
              <a:cs typeface="Oswald"/>
            </a:endParaRPr>
          </a:p>
        </p:txBody>
      </p:sp>
      <p:sp>
        <p:nvSpPr>
          <p:cNvPr id="5" name="Google Shape;275;p40"/>
          <p:cNvSpPr txBox="1"/>
          <p:nvPr/>
        </p:nvSpPr>
        <p:spPr bwMode="auto">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spcBef>
                <a:spcPts val="0"/>
              </a:spcBef>
              <a:buClrTx/>
              <a:buFontTx/>
              <a:defRPr/>
            </a:pPr>
            <a:r>
              <a:rPr lang="ru-RU" sz="1200" cap="all">
                <a:solidFill>
                  <a:schemeClr val="tx1"/>
                </a:solidFill>
                <a:latin typeface="Oswald"/>
                <a:ea typeface="Oswald"/>
                <a:cs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br>
              <a:rPr lang="ru-RU" sz="1200" cap="all">
                <a:solidFill>
                  <a:schemeClr val="tx1"/>
                </a:solidFill>
                <a:latin typeface="Oswald"/>
                <a:ea typeface="Oswald"/>
                <a:cs typeface="Oswald"/>
              </a:rPr>
            </a:br>
            <a:r>
              <a:rPr lang="ru-RU" sz="1200" cap="all">
                <a:solidFill>
                  <a:schemeClr val="tx1"/>
                </a:solidFill>
                <a:latin typeface="Oswald"/>
                <a:ea typeface="Oswald"/>
                <a:cs typeface="Oswald"/>
              </a:rPr>
              <a:t>(общеобразовательную программу)</a:t>
            </a:r>
            <a:endParaRPr/>
          </a:p>
        </p:txBody>
      </p:sp>
      <p:sp>
        <p:nvSpPr>
          <p:cNvPr id="6" name="Google Shape;276;p40"/>
          <p:cNvSpPr txBox="1"/>
          <p:nvPr/>
        </p:nvSpPr>
        <p:spPr bwMode="auto">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0771</a:t>
            </a:r>
            <a:endParaRPr sz="1500" b="1">
              <a:latin typeface="Oswald"/>
              <a:ea typeface="Oswald"/>
              <a:cs typeface="Oswald"/>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282" name="Google Shape;282;p41"/>
          <p:cNvGraphicFramePr>
            <a:graphicFrameLocks/>
          </p:cNvGraphicFramePr>
          <p:nvPr/>
        </p:nvGraphicFramePr>
        <p:xfrm>
          <a:off x="232468" y="918031"/>
          <a:ext cx="8682932" cy="4099500"/>
        </p:xfrm>
        <a:graphic>
          <a:graphicData uri="http://schemas.openxmlformats.org/drawingml/2006/table">
            <a:tbl>
              <a:tblPr>
                <a:tableStyleId>{BF4A3D39-4975-46BA-BE83-8B02B6239DEE}</a:tableStyleId>
              </a:tblPr>
              <a:tblGrid>
                <a:gridCol w="3806132">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78556">
                <a:tc>
                  <a:txBody>
                    <a:bodyPr/>
                    <a:lstStyle/>
                    <a:p>
                      <a:pPr marL="0" lvl="0" indent="0" algn="ctr">
                        <a:spcBef>
                          <a:spcPts val="0"/>
                        </a:spcBef>
                        <a:spcAft>
                          <a:spcPts val="0"/>
                        </a:spcAft>
                        <a:buNone/>
                        <a:defRPr/>
                      </a:pPr>
                      <a:r>
                        <a:rPr lang="ru-RU" sz="1050" b="1">
                          <a:latin typeface="Oswald"/>
                          <a:ea typeface="Oswald"/>
                          <a:cs typeface="Oswald"/>
                        </a:rPr>
                        <a:t>Категория получателей </a:t>
                      </a:r>
                      <a:br>
                        <a:rPr lang="ru-RU" sz="1050" b="1">
                          <a:latin typeface="Oswald"/>
                          <a:ea typeface="Oswald"/>
                          <a:cs typeface="Oswald"/>
                        </a:rPr>
                      </a:br>
                      <a:r>
                        <a:rPr lang="ru-RU" sz="1050" b="1">
                          <a:latin typeface="Oswald"/>
                          <a:ea typeface="Oswald"/>
                          <a:cs typeface="Oswald"/>
                        </a:rPr>
                        <a:t>(в соответствии с НПА Свердловской области)</a:t>
                      </a:r>
                      <a:endParaRPr sz="105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050" b="1">
                          <a:latin typeface="Oswald"/>
                          <a:ea typeface="Oswald"/>
                          <a:cs typeface="Oswald"/>
                        </a:rPr>
                        <a:t>Порядок получения</a:t>
                      </a:r>
                      <a:endParaRPr sz="105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2799163">
                <a:tc>
                  <a:txBody>
                    <a:bodyPr/>
                    <a:lstStyle/>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Родитель (законный представитель) ребенка-инвалида</a:t>
                      </a: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Родитель (законный представитель) ребенка с ограниченными возможностями здоровья</a:t>
                      </a:r>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Опекунская семья, имеющая в своем составе детей-сирот, у которых умерли оба или единственный родитель; детей, оставшихся без попечения единственного или обоих родителей </a:t>
                      </a:r>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Родитель (законный представитель) ребенка с туберкулезной интоксикацией</a:t>
                      </a:r>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Родители (законные представители) детей из многодетных семей</a:t>
                      </a:r>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Родители (законные представители) детей из семей, имеющих среднедушевой доход ниже величины прожиточного минимума, установленного в Свердловской области</a:t>
                      </a:r>
                    </a:p>
                    <a:p>
                      <a:pPr marL="179999" marR="0" lvl="0" indent="-149899"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899"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Родители (законные представители) из семей граждан, призванных на военную службу по мобилизации, в т. ч. на добровольной основе, а также мобилизованных граждан, проходящих военную службу по контракту и принимающих участие в специальной военной операции</a:t>
                      </a:r>
                      <a:endParaRPr/>
                    </a:p>
                    <a:p>
                      <a:pPr marL="30100" marR="0" lvl="0" indent="0" algn="l" defTabSz="342900">
                        <a:lnSpc>
                          <a:spcPct val="100000"/>
                        </a:lnSpc>
                        <a:spcBef>
                          <a:spcPts val="0"/>
                        </a:spcBef>
                        <a:spcAft>
                          <a:spcPts val="0"/>
                        </a:spcAft>
                        <a:buClrTx/>
                        <a:buSzPts val="1000"/>
                        <a:buFont typeface="Oswald"/>
                        <a:buNone/>
                        <a:defRPr/>
                      </a:pPr>
                      <a:endParaRPr lang="ru-RU" sz="800">
                        <a:solidFill>
                          <a:schemeClr val="tx1"/>
                        </a:solidFill>
                        <a:latin typeface="Oswald"/>
                        <a:ea typeface="Oswald"/>
                        <a:cs typeface="Oswald"/>
                      </a:endParaRPr>
                    </a:p>
                  </a:txBody>
                  <a:tcPr marL="91425" marR="91425" marT="91425" marB="91425"/>
                </a:tc>
                <a:tc>
                  <a:txBody>
                    <a:bodyPr/>
                    <a:lstStyle/>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 (для всех категорий)</a:t>
                      </a:r>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паспорта или иного документа, удостоверяющего личность заявителя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свидетельства о рождении ребенка заявителя, в отношении которого назначается денежная компенсация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Справка федерального государственного учреждения медико-социальной экспертизы об установлении инвалидности</a:t>
                      </a:r>
                      <a:endParaRPr/>
                    </a:p>
                    <a:p>
                      <a:pPr marL="179999" lvl="0" indent="-149225" algn="l">
                        <a:spcBef>
                          <a:spcPts val="0"/>
                        </a:spcBef>
                        <a:spcAft>
                          <a:spcPts val="0"/>
                        </a:spcAft>
                        <a:buSzPts val="1000"/>
                        <a:buFont typeface="Oswald"/>
                        <a:buChar char="●"/>
                        <a:defRPr/>
                      </a:pPr>
                      <a:r>
                        <a:rPr lang="ru-RU" sz="800">
                          <a:latin typeface="Oswald"/>
                          <a:ea typeface="Oswald"/>
                          <a:cs typeface="Oswald"/>
                        </a:rPr>
                        <a:t>Заявление о согласии на обработку персональных данных заявителя и обучающихся с ОВЗ в соответствии с законодательством РФ</a:t>
                      </a:r>
                      <a:endParaRPr/>
                    </a:p>
                    <a:p>
                      <a:pPr marL="30774" lvl="0" indent="0" algn="l">
                        <a:spcBef>
                          <a:spcPts val="0"/>
                        </a:spcBef>
                        <a:spcAft>
                          <a:spcPts val="0"/>
                        </a:spcAft>
                        <a:buSzPts val="1000"/>
                        <a:buFont typeface="Oswald"/>
                        <a:buNone/>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Свидетельство о смерти обоих родителей или единственного родителя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a:p>
                    <a:p>
                      <a:pPr marL="179999" lvl="0" indent="-149225" algn="l">
                        <a:spcBef>
                          <a:spcPts val="0"/>
                        </a:spcBef>
                        <a:spcAft>
                          <a:spcPts val="0"/>
                        </a:spcAft>
                        <a:buSzPts val="1000"/>
                        <a:buFont typeface="Oswald"/>
                        <a:buChar char="●"/>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заключения психолого-медико-педагогической комиссии (для детей с  ограниченными возможностями здоровья)</a:t>
                      </a:r>
                      <a:endParaRPr/>
                    </a:p>
                    <a:p>
                      <a:pPr marL="179999" lvl="0" indent="-149225" algn="l">
                        <a:spcBef>
                          <a:spcPts val="0"/>
                        </a:spcBef>
                        <a:spcAft>
                          <a:spcPts val="0"/>
                        </a:spcAft>
                        <a:buSzPts val="1000"/>
                        <a:buFont typeface="Oswald"/>
                        <a:buChar char="●"/>
                        <a:defRPr/>
                      </a:pPr>
                      <a:r>
                        <a:rPr lang="ru-RU" sz="800">
                          <a:latin typeface="Oswald"/>
                          <a:ea typeface="Oswald"/>
                          <a:cs typeface="Oswald"/>
                        </a:rPr>
                        <a:t>Копия медицинской справки профильного врача-специалиста</a:t>
                      </a:r>
                      <a:endParaRPr/>
                    </a:p>
                    <a:p>
                      <a:pPr marL="179999" lvl="0" indent="-149225" algn="l">
                        <a:spcBef>
                          <a:spcPts val="0"/>
                        </a:spcBef>
                        <a:spcAft>
                          <a:spcPts val="0"/>
                        </a:spcAft>
                        <a:buSzPts val="1000"/>
                        <a:buFont typeface="Oswald"/>
                        <a:buChar char="●"/>
                        <a:defRPr/>
                      </a:pPr>
                      <a:endParaRPr lang="ru-RU" sz="800">
                        <a:latin typeface="Oswald"/>
                        <a:ea typeface="Oswald"/>
                        <a:cs typeface="Oswald"/>
                      </a:endParaRPr>
                    </a:p>
                    <a:p>
                      <a:pPr marL="179999" lvl="0" indent="-149225" algn="l">
                        <a:spcBef>
                          <a:spcPts val="0"/>
                        </a:spcBef>
                        <a:spcAft>
                          <a:spcPts val="0"/>
                        </a:spcAft>
                        <a:buSzPts val="1000"/>
                        <a:buFont typeface="Oswald"/>
                        <a:buChar char="●"/>
                        <a:defRPr/>
                      </a:pPr>
                      <a:r>
                        <a:rPr lang="ru-RU" sz="800">
                          <a:latin typeface="Oswald"/>
                          <a:ea typeface="Oswald"/>
                          <a:cs typeface="Oswald"/>
                        </a:rPr>
                        <a:t>Справка о составе семьи</a:t>
                      </a:r>
                    </a:p>
                    <a:p>
                      <a:pPr marL="179999" marR="0" lvl="0" indent="-149225"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225"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225" algn="l" defTabSz="342900">
                        <a:lnSpc>
                          <a:spcPct val="100000"/>
                        </a:lnSpc>
                        <a:spcBef>
                          <a:spcPts val="0"/>
                        </a:spcBef>
                        <a:spcAft>
                          <a:spcPts val="0"/>
                        </a:spcAft>
                        <a:buClrTx/>
                        <a:buSzPts val="1000"/>
                        <a:buFont typeface="Oswald"/>
                        <a:buChar char="●"/>
                        <a:defRPr/>
                      </a:pPr>
                      <a:endParaRPr lang="ru-RU" sz="800">
                        <a:solidFill>
                          <a:schemeClr val="tx1"/>
                        </a:solidFill>
                        <a:latin typeface="Oswald"/>
                        <a:ea typeface="Oswald"/>
                        <a:cs typeface="Oswald"/>
                      </a:endParaRPr>
                    </a:p>
                    <a:p>
                      <a:pPr marL="179999" marR="0" lvl="0" indent="-149225" algn="l" defTabSz="342900">
                        <a:lnSpc>
                          <a:spcPct val="100000"/>
                        </a:lnSpc>
                        <a:spcBef>
                          <a:spcPts val="0"/>
                        </a:spcBef>
                        <a:spcAft>
                          <a:spcPts val="0"/>
                        </a:spcAft>
                        <a:buClrTx/>
                        <a:buSzPts val="1000"/>
                        <a:buFont typeface="Oswald"/>
                        <a:buChar char="●"/>
                        <a:defRPr/>
                      </a:pPr>
                      <a:r>
                        <a:rPr lang="ru-RU" sz="800">
                          <a:solidFill>
                            <a:schemeClr val="tx1"/>
                          </a:solidFill>
                          <a:latin typeface="Oswald"/>
                          <a:ea typeface="Oswald"/>
                          <a:cs typeface="Oswald"/>
                        </a:rPr>
                        <a:t>Справка органа в сфере социальной политики, подтверждающая получение государственной социальной помощи</a:t>
                      </a:r>
                      <a:endParaRPr/>
                    </a:p>
                    <a:p>
                      <a:pPr marL="179999" lvl="0" indent="-149225" algn="l">
                        <a:spcBef>
                          <a:spcPts val="0"/>
                        </a:spcBef>
                        <a:spcAft>
                          <a:spcPts val="0"/>
                        </a:spcAft>
                        <a:buSzPts val="1000"/>
                        <a:buFont typeface="Oswald"/>
                        <a:buChar char="●"/>
                        <a:defRPr/>
                      </a:pPr>
                      <a:r>
                        <a:rPr lang="ru-RU" sz="800">
                          <a:latin typeface="Oswald"/>
                          <a:ea typeface="Oswald"/>
                          <a:cs typeface="Oswald"/>
                        </a:rPr>
                        <a:t>Подача заявления руководителю образовательной организации</a:t>
                      </a:r>
                      <a:endParaRPr/>
                    </a:p>
                    <a:p>
                      <a:pPr marL="179999" lvl="0" indent="-149225" algn="l" defTabSz="342900">
                        <a:spcBef>
                          <a:spcPts val="0"/>
                        </a:spcBef>
                        <a:spcAft>
                          <a:spcPts val="0"/>
                        </a:spcAft>
                        <a:buSzPts val="1000"/>
                        <a:buFont typeface="Oswald"/>
                        <a:buChar char="●"/>
                        <a:defRPr/>
                      </a:pPr>
                      <a:r>
                        <a:rPr lang="ru-RU" sz="800">
                          <a:solidFill>
                            <a:srgbClr val="000000"/>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 02-01-82/16646 «О документах –основаниях предоставления МСЗ в сфере образования»)</a:t>
                      </a:r>
                      <a:endParaRPr lang="ru-RU" sz="8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275;p40"/>
          <p:cNvSpPr txBox="1"/>
          <p:nvPr/>
        </p:nvSpPr>
        <p:spPr bwMode="auto">
          <a:xfrm>
            <a:off x="2579293" y="13375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spcBef>
                <a:spcPts val="0"/>
              </a:spcBef>
              <a:buClrTx/>
              <a:buFontTx/>
              <a:defRPr/>
            </a:pPr>
            <a:r>
              <a:rPr lang="ru-RU" sz="1200" cap="all">
                <a:solidFill>
                  <a:schemeClr val="tx1"/>
                </a:solidFill>
                <a:latin typeface="Oswald"/>
                <a:ea typeface="Oswald"/>
                <a:cs typeface="Oswald"/>
              </a:rPr>
              <a:t>Полное или частичное освобождение от родительской платы за присмотр и уход за ребенком, осваивающим образовательную программу начального общего, основного общего и (или) среднего общего образования </a:t>
            </a:r>
            <a:br>
              <a:rPr lang="ru-RU" sz="1200" cap="all">
                <a:solidFill>
                  <a:schemeClr val="tx1"/>
                </a:solidFill>
                <a:latin typeface="Oswald"/>
                <a:ea typeface="Oswald"/>
                <a:cs typeface="Oswald"/>
              </a:rPr>
            </a:br>
            <a:r>
              <a:rPr lang="ru-RU" sz="1200" cap="all">
                <a:solidFill>
                  <a:schemeClr val="tx1"/>
                </a:solidFill>
                <a:latin typeface="Oswald"/>
                <a:ea typeface="Oswald"/>
                <a:cs typeface="Oswald"/>
              </a:rPr>
              <a:t>(общеобразовательную программу)</a:t>
            </a:r>
            <a:endParaRPr/>
          </a:p>
        </p:txBody>
      </p:sp>
      <p:sp>
        <p:nvSpPr>
          <p:cNvPr id="7" name="Google Shape;276;p40"/>
          <p:cNvSpPr txBox="1"/>
          <p:nvPr/>
        </p:nvSpPr>
        <p:spPr bwMode="auto">
          <a:xfrm>
            <a:off x="652393" y="13375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0771</a:t>
            </a:r>
            <a:endParaRPr sz="1500" b="1">
              <a:latin typeface="Oswald"/>
              <a:ea typeface="Oswald"/>
              <a:cs typeface="Oswald"/>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2" name="Google Shape;302;p44"/>
          <p:cNvSpPr txBox="1">
            <a:spLocks noGrp="1"/>
          </p:cNvSpPr>
          <p:nvPr>
            <p:ph type="ctrTitle"/>
          </p:nvPr>
        </p:nvSpPr>
        <p:spPr bwMode="auto">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RU" sz="1400" cap="all">
                <a:solidFill>
                  <a:srgbClr val="000000"/>
                </a:solidFill>
                <a:latin typeface="Oswald"/>
                <a:ea typeface="Oswald"/>
                <a:cs typeface="Oswald"/>
              </a:rPr>
              <a:t>Обеспечение отдыха и оздоровления детей за счет бюджета</a:t>
            </a:r>
          </a:p>
        </p:txBody>
      </p:sp>
      <p:sp>
        <p:nvSpPr>
          <p:cNvPr id="303" name="Google Shape;303;p44"/>
          <p:cNvSpPr/>
          <p:nvPr/>
        </p:nvSpPr>
        <p:spPr bwMode="auto">
          <a:xfrm>
            <a:off x="107504" y="1059582"/>
            <a:ext cx="8053500" cy="2645698"/>
          </a:xfrm>
          <a:prstGeom prst="rect">
            <a:avLst/>
          </a:prstGeom>
          <a:noFill/>
          <a:ln>
            <a:noFill/>
          </a:ln>
        </p:spPr>
        <p:txBody>
          <a:bodyPr spcFirstLastPara="1" wrap="square" lIns="68575" tIns="34275" rIns="68575" bIns="34275" anchor="ctr" anchorCtr="0">
            <a:noAutofit/>
          </a:bodyPr>
          <a:lstStyle/>
          <a:p>
            <a:pPr marL="0" marR="0" lvl="0" indent="0" algn="ctr">
              <a:spcBef>
                <a:spcPts val="0"/>
              </a:spcBef>
              <a:spcAft>
                <a:spcPts val="0"/>
              </a:spcAft>
              <a:buNone/>
              <a:defRPr/>
            </a:pPr>
            <a:r>
              <a:rPr lang="ru" b="1">
                <a:solidFill>
                  <a:schemeClr val="tx1"/>
                </a:solidFill>
                <a:latin typeface="Oswald"/>
              </a:rPr>
              <a:t>Нормативные основания</a:t>
            </a:r>
            <a:endParaRPr/>
          </a:p>
          <a:p>
            <a:pPr marL="457200" marR="0" lvl="0" indent="-311150" algn="just">
              <a:spcBef>
                <a:spcPts val="0"/>
              </a:spcBef>
              <a:spcAft>
                <a:spcPts val="0"/>
              </a:spcAft>
              <a:buClr>
                <a:schemeClr val="dk2"/>
              </a:buClr>
              <a:buSzPts val="1300"/>
              <a:buFont typeface="Oswald"/>
              <a:buChar char="●"/>
              <a:defRPr/>
            </a:pPr>
            <a:r>
              <a:rPr lang="ru-RU"/>
              <a:t>Закон Свердловской области от 15 июня 2011 года № 38-ОЗ «Об организации и обеспечении отдыха и оздоровления детей в Свердловской области»</a:t>
            </a:r>
          </a:p>
          <a:p>
            <a:pPr marL="457200" marR="0" lvl="0" indent="-311150" algn="just">
              <a:spcBef>
                <a:spcPts val="0"/>
              </a:spcBef>
              <a:spcAft>
                <a:spcPts val="0"/>
              </a:spcAft>
              <a:buClr>
                <a:schemeClr val="dk2"/>
              </a:buClr>
              <a:buSzPts val="1300"/>
              <a:buFont typeface="Oswald"/>
              <a:buChar char="●"/>
              <a:defRPr/>
            </a:pPr>
            <a:r>
              <a:rPr lang="ru">
                <a:solidFill>
                  <a:schemeClr val="tx1"/>
                </a:solidFill>
                <a:latin typeface="Oswald"/>
              </a:rPr>
              <a:t>Постановление Правительства Свердловской области от 03.08.20217  </a:t>
            </a:r>
            <a:r>
              <a:rPr lang="ru-RU">
                <a:solidFill>
                  <a:schemeClr val="tx1"/>
                </a:solidFill>
                <a:latin typeface="Oswald"/>
              </a:rPr>
              <a:t>№ </a:t>
            </a:r>
            <a:r>
              <a:rPr lang="ru">
                <a:solidFill>
                  <a:schemeClr val="tx1"/>
                </a:solidFill>
                <a:latin typeface="Oswald"/>
              </a:rPr>
              <a:t>558-ПП «О мерах по организации и обеспечению отдыха»</a:t>
            </a:r>
            <a:endParaRPr/>
          </a:p>
          <a:p>
            <a:pPr marL="457200" marR="0" lvl="0" indent="-311150" algn="just">
              <a:spcBef>
                <a:spcPts val="0"/>
              </a:spcBef>
              <a:spcAft>
                <a:spcPts val="0"/>
              </a:spcAft>
              <a:buClr>
                <a:schemeClr val="dk2"/>
              </a:buClr>
              <a:buSzPts val="1300"/>
              <a:buFont typeface="Oswald"/>
              <a:buChar char="●"/>
              <a:defRPr/>
            </a:pPr>
            <a:endParaRPr lang="ru">
              <a:solidFill>
                <a:schemeClr val="tx1"/>
              </a:solidFill>
              <a:latin typeface="Oswald"/>
            </a:endParaRPr>
          </a:p>
          <a:p>
            <a:pPr marL="146050" algn="ctr">
              <a:buClr>
                <a:schemeClr val="dk2"/>
              </a:buClr>
              <a:buSzPts val="1300"/>
              <a:defRPr/>
            </a:pPr>
            <a:r>
              <a:rPr lang="ru" b="1">
                <a:solidFill>
                  <a:schemeClr val="tx1"/>
                </a:solidFill>
                <a:latin typeface="Oswald"/>
              </a:rPr>
              <a:t>Форма предоставления – натуральная</a:t>
            </a:r>
            <a:endParaRPr/>
          </a:p>
          <a:p>
            <a:pPr marL="457200" marR="0" lvl="0" indent="-311150" algn="just">
              <a:spcBef>
                <a:spcPts val="0"/>
              </a:spcBef>
              <a:spcAft>
                <a:spcPts val="0"/>
              </a:spcAft>
              <a:buClr>
                <a:schemeClr val="dk2"/>
              </a:buClr>
              <a:buSzPts val="1300"/>
              <a:buFont typeface="Oswald"/>
              <a:buChar char="●"/>
              <a:defRPr/>
            </a:pPr>
            <a:r>
              <a:rPr lang="ru">
                <a:solidFill>
                  <a:schemeClr val="tx1"/>
                </a:solidFill>
                <a:latin typeface="Oswald"/>
              </a:rPr>
              <a:t>За счет субсидий об областного бюджета на финансовое обеспечение публичных обязательств</a:t>
            </a:r>
            <a:endParaRPr>
              <a:solidFill>
                <a:schemeClr val="tx1"/>
              </a:solidFill>
              <a:latin typeface="Oswald"/>
            </a:endParaRPr>
          </a:p>
          <a:p>
            <a:pPr marL="457200" lvl="0" indent="0" algn="l">
              <a:spcBef>
                <a:spcPts val="0"/>
              </a:spcBef>
              <a:spcAft>
                <a:spcPts val="0"/>
              </a:spcAft>
              <a:buNone/>
              <a:defRPr/>
            </a:pPr>
            <a:endParaRPr lang="ru-RU">
              <a:solidFill>
                <a:schemeClr val="tx1"/>
              </a:solidFill>
            </a:endParaRPr>
          </a:p>
          <a:p>
            <a:pPr marL="457200" lvl="0" indent="0" algn="ctr">
              <a:spcBef>
                <a:spcPts val="0"/>
              </a:spcBef>
              <a:spcAft>
                <a:spcPts val="0"/>
              </a:spcAft>
              <a:buNone/>
              <a:defRPr/>
            </a:pPr>
            <a:r>
              <a:rPr lang="ru" b="1">
                <a:solidFill>
                  <a:schemeClr val="tx1"/>
                </a:solidFill>
                <a:highlight>
                  <a:schemeClr val="lt2"/>
                </a:highlight>
                <a:latin typeface="Oswald"/>
              </a:rPr>
              <a:t>Периодичность предоставления</a:t>
            </a:r>
            <a:endParaRPr/>
          </a:p>
          <a:p>
            <a:pPr marL="457200" lvl="0" indent="0" algn="ctr">
              <a:spcBef>
                <a:spcPts val="0"/>
              </a:spcBef>
              <a:spcAft>
                <a:spcPts val="0"/>
              </a:spcAft>
              <a:buNone/>
              <a:defRPr/>
            </a:pPr>
            <a:endParaRPr lang="ru" sz="100" b="1">
              <a:solidFill>
                <a:schemeClr val="tx1"/>
              </a:solidFill>
              <a:highlight>
                <a:schemeClr val="lt2"/>
              </a:highlight>
              <a:latin typeface="Oswald"/>
            </a:endParaRPr>
          </a:p>
          <a:p>
            <a:pPr marL="457200" lvl="0" indent="-311150" algn="l">
              <a:spcBef>
                <a:spcPts val="0"/>
              </a:spcBef>
              <a:spcAft>
                <a:spcPts val="0"/>
              </a:spcAft>
              <a:buClr>
                <a:schemeClr val="dk2"/>
              </a:buClr>
              <a:buSzPts val="1300"/>
              <a:buFont typeface="Oswald"/>
              <a:buChar char="●"/>
              <a:defRPr/>
            </a:pPr>
            <a:r>
              <a:rPr lang="ru">
                <a:solidFill>
                  <a:schemeClr val="tx1"/>
                </a:solidFill>
                <a:highlight>
                  <a:schemeClr val="lt2"/>
                </a:highlight>
                <a:latin typeface="Oswald"/>
              </a:rPr>
              <a:t>В соответствии с приказами организации, предоставляющей услугу отдыха и оздоровления детей</a:t>
            </a:r>
            <a:endParaRPr>
              <a:solidFill>
                <a:schemeClr val="tx1"/>
              </a:solidFill>
              <a:highlight>
                <a:schemeClr val="lt2"/>
              </a:highlight>
            </a:endParaRPr>
          </a:p>
        </p:txBody>
      </p:sp>
      <p:sp>
        <p:nvSpPr>
          <p:cNvPr id="304" name="Google Shape;304;p44"/>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0782</a:t>
            </a:r>
            <a:endParaRPr sz="1500" b="1">
              <a:latin typeface="Oswald"/>
              <a:ea typeface="Oswald"/>
              <a:cs typeface="Oswald"/>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PhAnim="0">
  <p:cSld>
    <p:bg>
      <p:bgPr>
        <a:gradFill>
          <a:gsLst>
            <a:gs pos="0">
              <a:srgbClr val="DADFE4">
                <a:alpha val="0"/>
              </a:srgbClr>
            </a:gs>
            <a:gs pos="100000">
              <a:srgbClr val="F3F3F3"/>
            </a:gs>
          </a:gsLst>
          <a:lin ang="5400012" scaled="0"/>
        </a:gradFill>
        <a:effectLst/>
      </p:bgPr>
    </p:bg>
    <p:spTree>
      <p:nvGrpSpPr>
        <p:cNvPr id="1" name=""/>
        <p:cNvGrpSpPr/>
        <p:nvPr/>
      </p:nvGrpSpPr>
      <p:grpSpPr bwMode="auto">
        <a:xfrm>
          <a:off x="0" y="0"/>
          <a:ext cx="0" cy="0"/>
          <a:chOff x="0" y="0"/>
          <a:chExt cx="0" cy="0"/>
        </a:xfrm>
      </p:grpSpPr>
      <p:sp>
        <p:nvSpPr>
          <p:cNvPr id="309" name="Google Shape;309;p45"/>
          <p:cNvSpPr txBox="1"/>
          <p:nvPr/>
        </p:nvSpPr>
        <p:spPr bwMode="auto">
          <a:xfrm>
            <a:off x="747150" y="487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0782</a:t>
            </a:r>
            <a:endParaRPr sz="1500" b="1">
              <a:latin typeface="Oswald"/>
              <a:ea typeface="Oswald"/>
              <a:cs typeface="Oswald"/>
            </a:endParaRPr>
          </a:p>
        </p:txBody>
      </p:sp>
      <p:graphicFrame>
        <p:nvGraphicFramePr>
          <p:cNvPr id="310" name="Google Shape;310;p45"/>
          <p:cNvGraphicFramePr>
            <a:graphicFrameLocks/>
          </p:cNvGraphicFramePr>
          <p:nvPr/>
        </p:nvGraphicFramePr>
        <p:xfrm>
          <a:off x="324888" y="1271770"/>
          <a:ext cx="8494225" cy="3444180"/>
        </p:xfrm>
        <a:graphic>
          <a:graphicData uri="http://schemas.openxmlformats.org/drawingml/2006/table">
            <a:tbl>
              <a:tblPr>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100" b="1">
                          <a:solidFill>
                            <a:schemeClr val="tx1"/>
                          </a:solidFill>
                          <a:latin typeface="Oswald"/>
                          <a:ea typeface="Oswald"/>
                          <a:cs typeface="Oswald"/>
                        </a:rPr>
                        <a:t>Категория получателей </a:t>
                      </a:r>
                    </a:p>
                    <a:p>
                      <a:pPr marL="0" lvl="0" indent="0" algn="ctr">
                        <a:spcBef>
                          <a:spcPts val="0"/>
                        </a:spcBef>
                        <a:spcAft>
                          <a:spcPts val="0"/>
                        </a:spcAft>
                        <a:buNone/>
                        <a:defRPr/>
                      </a:pPr>
                      <a:r>
                        <a:rPr lang="ru-RU" sz="1100" b="1">
                          <a:solidFill>
                            <a:schemeClr val="tx1"/>
                          </a:solidFill>
                          <a:latin typeface="Oswald"/>
                          <a:ea typeface="Oswald"/>
                          <a:cs typeface="Oswald"/>
                        </a:rPr>
                        <a:t>(в соответствии с НПА Свердловской области)</a:t>
                      </a:r>
                      <a:endParaRPr sz="1100" b="1">
                        <a:solidFill>
                          <a:schemeClr val="tx1"/>
                        </a:solidFill>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100" b="1">
                          <a:solidFill>
                            <a:schemeClr val="tx1"/>
                          </a:solidFill>
                          <a:latin typeface="Oswald"/>
                          <a:ea typeface="Oswald"/>
                          <a:cs typeface="Oswald"/>
                        </a:rPr>
                        <a:t>Порядок получения</a:t>
                      </a:r>
                      <a:endParaRPr sz="1100" b="1">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0"/>
                  </a:ext>
                </a:extLst>
              </a:tr>
              <a:tr h="1480400">
                <a:tc>
                  <a:txBody>
                    <a:bodyPr/>
                    <a:lstStyle/>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Обучающиеся с ограниченными возможностями здоровья</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Дети-сироты</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Дети, оставшиеся без попечения родителей</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Лица из числа детей-сирот и детей, оставшихся без попечения родителей</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Учащиеся в образовательных организациях, в т.ч. обучающиеся в профессиональных образовательных учреждений, осваивающим основную образовательную программу среднего профессионального образования подготовки квалифицированных рабочих, служащих или основную образовательную программу профессионального обучения</a:t>
                      </a:r>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Талантливые и одаренные дети, проживающих в Свердловской области</a:t>
                      </a:r>
                      <a:endParaRPr sz="1200">
                        <a:solidFill>
                          <a:schemeClr val="tx1"/>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Подача заявления руководителю образовательной организации</a:t>
                      </a:r>
                      <a:endParaRPr/>
                    </a:p>
                    <a:p>
                      <a:pPr marL="179999" marR="0" lvl="0" indent="-161925" algn="l" defTabSz="342900">
                        <a:lnSpc>
                          <a:spcPct val="100000"/>
                        </a:lnSpc>
                        <a:spcBef>
                          <a:spcPts val="0"/>
                        </a:spcBef>
                        <a:spcAft>
                          <a:spcPts val="0"/>
                        </a:spcAft>
                        <a:buClrTx/>
                        <a:buSzPts val="1200"/>
                        <a:buFont typeface="Oswald"/>
                        <a:buChar char="●"/>
                        <a:defRPr/>
                      </a:pPr>
                      <a:r>
                        <a:rPr lang="ru-RU" sz="1200">
                          <a:solidFill>
                            <a:schemeClr val="tx1"/>
                          </a:solidFill>
                          <a:latin typeface="Oswald"/>
                          <a:ea typeface="Oswald"/>
                          <a:cs typeface="Oswald"/>
                        </a:rPr>
                        <a:t>Копия заключения психолого-медико-педагогической комиссии</a:t>
                      </a:r>
                      <a:endParaRPr/>
                    </a:p>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Решение органа опеки</a:t>
                      </a:r>
                      <a:endParaRPr sz="1200">
                        <a:solidFill>
                          <a:schemeClr val="tx1"/>
                        </a:solidFill>
                        <a:latin typeface="Oswald"/>
                        <a:ea typeface="Oswald"/>
                        <a:cs typeface="Oswald"/>
                      </a:endParaRPr>
                    </a:p>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Свидетельство о рождении или паспорт ребенка</a:t>
                      </a:r>
                      <a:endParaRPr sz="1200">
                        <a:solidFill>
                          <a:schemeClr val="tx1"/>
                        </a:solidFill>
                        <a:latin typeface="Oswald"/>
                        <a:ea typeface="Oswald"/>
                        <a:cs typeface="Oswald"/>
                      </a:endParaRPr>
                    </a:p>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Справка для получения путевки по форме 079/у</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С</a:t>
                      </a:r>
                      <a:r>
                        <a:rPr lang="ru" sz="1200">
                          <a:solidFill>
                            <a:schemeClr val="tx1"/>
                          </a:solidFill>
                          <a:latin typeface="Oswald"/>
                          <a:ea typeface="Oswald"/>
                          <a:cs typeface="Oswald"/>
                        </a:rPr>
                        <a:t>правка из образовательной организации</a:t>
                      </a:r>
                      <a:endParaRPr/>
                    </a:p>
                    <a:p>
                      <a:pPr marL="179999" lvl="0" indent="-161925" algn="l">
                        <a:spcBef>
                          <a:spcPts val="0"/>
                        </a:spcBef>
                        <a:spcAft>
                          <a:spcPts val="0"/>
                        </a:spcAft>
                        <a:buSzPts val="1200"/>
                        <a:buFont typeface="Oswald"/>
                        <a:buChar char="●"/>
                        <a:defRPr/>
                      </a:pPr>
                      <a:r>
                        <a:rPr lang="ru" sz="1200">
                          <a:solidFill>
                            <a:schemeClr val="tx1"/>
                          </a:solidFill>
                          <a:latin typeface="Oswald"/>
                          <a:ea typeface="Oswald"/>
                          <a:cs typeface="Oswald"/>
                        </a:rPr>
                        <a:t>Медицинский полис</a:t>
                      </a:r>
                      <a:endParaRPr/>
                    </a:p>
                    <a:p>
                      <a:pPr marL="179999" lvl="0" indent="-161925" algn="l">
                        <a:spcBef>
                          <a:spcPts val="0"/>
                        </a:spcBef>
                        <a:spcAft>
                          <a:spcPts val="0"/>
                        </a:spcAft>
                        <a:buSzPts val="1200"/>
                        <a:buFont typeface="Oswald"/>
                        <a:buChar char="●"/>
                        <a:defRPr/>
                      </a:pPr>
                      <a:r>
                        <a:rPr lang="ru-RU" sz="1200">
                          <a:solidFill>
                            <a:schemeClr val="tx1"/>
                          </a:solidFill>
                          <a:latin typeface="Oswald"/>
                          <a:ea typeface="Oswald"/>
                          <a:cs typeface="Oswald"/>
                        </a:rPr>
                        <a:t>Д</a:t>
                      </a:r>
                      <a:r>
                        <a:rPr lang="ru" sz="1200">
                          <a:solidFill>
                            <a:schemeClr val="tx1"/>
                          </a:solidFill>
                          <a:latin typeface="Oswald"/>
                          <a:ea typeface="Oswald"/>
                          <a:cs typeface="Oswald"/>
                        </a:rPr>
                        <a:t>окументы, подтверждающие достижения детей (характеристика, рекомендации образовательной организации и др.)</a:t>
                      </a:r>
                      <a:endParaRPr sz="12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311" name="Google Shape;311;p45"/>
          <p:cNvSpPr txBox="1">
            <a:spLocks noGrp="1"/>
          </p:cNvSpPr>
          <p:nvPr>
            <p:ph type="ctrTitle"/>
          </p:nvPr>
        </p:nvSpPr>
        <p:spPr bwMode="auto">
          <a:xfrm>
            <a:off x="2674050" y="487875"/>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 sz="1400">
                <a:solidFill>
                  <a:srgbClr val="000000"/>
                </a:solidFill>
                <a:latin typeface="Oswald"/>
                <a:ea typeface="Oswald"/>
                <a:cs typeface="Oswald"/>
              </a:rPr>
              <a:t>ОБЕСПЕЧЕНИЕ ОТДЫХА И ОЗДОРОВЛЕНИЯ ДЕТЕЙ ЗА СЧЕТ БЮДЖЕТА</a:t>
            </a:r>
            <a:endParaRPr sz="1400">
              <a:solidFill>
                <a:srgbClr val="000000"/>
              </a:solidFill>
              <a:latin typeface="Oswald"/>
              <a:ea typeface="Oswald"/>
              <a:cs typeface="Oswald"/>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303" name="Google Shape;303;p44"/>
          <p:cNvSpPr/>
          <p:nvPr/>
        </p:nvSpPr>
        <p:spPr bwMode="auto">
          <a:xfrm>
            <a:off x="380550" y="707425"/>
            <a:ext cx="8053500" cy="4218230"/>
          </a:xfrm>
          <a:prstGeom prst="rect">
            <a:avLst/>
          </a:prstGeom>
          <a:noFill/>
          <a:ln>
            <a:noFill/>
          </a:ln>
        </p:spPr>
        <p:txBody>
          <a:bodyPr spcFirstLastPara="1" wrap="square" lIns="68575" tIns="34275" rIns="68575" bIns="34275" anchor="t" anchorCtr="0">
            <a:noAutofit/>
          </a:bodyPr>
          <a:lstStyle/>
          <a:p>
            <a:pPr marL="146050" algn="ctr">
              <a:buClr>
                <a:schemeClr val="dk2"/>
              </a:buClr>
              <a:buSzPts val="1300"/>
              <a:defRPr/>
            </a:pPr>
            <a:r>
              <a:rPr lang="ru-RU" b="1">
                <a:solidFill>
                  <a:schemeClr val="tx1"/>
                </a:solidFill>
                <a:latin typeface="Oswald"/>
                <a:ea typeface="Oswald"/>
                <a:cs typeface="Oswald"/>
              </a:rPr>
              <a:t>Нормативные основания</a:t>
            </a:r>
            <a:endParaRPr/>
          </a:p>
          <a:p>
            <a:pPr marL="457200" indent="-311150" algn="just">
              <a:buClr>
                <a:schemeClr val="dk2"/>
              </a:buClr>
              <a:buSzPts val="1300"/>
              <a:buFont typeface="Oswald"/>
              <a:buChar char="●"/>
              <a:defRPr/>
            </a:pPr>
            <a:r>
              <a:rPr lang="ru-RU"/>
              <a:t>Федеральный закон от 29 декабря 2012 года № 273-ФЗ «Об образовании в Российской Федерации» </a:t>
            </a:r>
            <a:endParaRPr/>
          </a:p>
          <a:p>
            <a:pPr marL="457200" indent="-311150" algn="just">
              <a:buClr>
                <a:schemeClr val="dk2"/>
              </a:buClr>
              <a:buSzPts val="1300"/>
              <a:buFont typeface="Oswald"/>
              <a:buChar char="●"/>
              <a:defRPr/>
            </a:pPr>
            <a:r>
              <a:rPr lang="ru"/>
              <a:t>Закон Свердловской области от 26.07.2022 № 96-ОЗ «</a:t>
            </a:r>
            <a:r>
              <a:rPr lang="ru-RU"/>
              <a:t>от 15 июля 2013 года № 78-ОЗ «Об образовании </a:t>
            </a:r>
            <a:br>
              <a:rPr lang="ru-RU"/>
            </a:br>
            <a:r>
              <a:rPr lang="ru-RU"/>
              <a:t>в Свердловской области»</a:t>
            </a:r>
            <a:endParaRPr lang="en-US"/>
          </a:p>
          <a:p>
            <a:pPr marL="457200" marR="0" lvl="0" indent="-311150" algn="just">
              <a:spcBef>
                <a:spcPts val="0"/>
              </a:spcBef>
              <a:spcAft>
                <a:spcPts val="0"/>
              </a:spcAft>
              <a:buClr>
                <a:schemeClr val="dk2"/>
              </a:buClr>
              <a:buSzPts val="1300"/>
              <a:buFont typeface="Oswald"/>
              <a:buChar char="●"/>
              <a:defRPr/>
            </a:pPr>
            <a:r>
              <a:rPr lang="ru"/>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endParaRPr/>
          </a:p>
          <a:p>
            <a:pPr marL="457200" marR="0" lvl="0" indent="-311150" algn="just">
              <a:spcBef>
                <a:spcPts val="0"/>
              </a:spcBef>
              <a:spcAft>
                <a:spcPts val="0"/>
              </a:spcAft>
              <a:buClr>
                <a:schemeClr val="dk2"/>
              </a:buClr>
              <a:buSzPts val="1300"/>
              <a:buFont typeface="Oswald"/>
              <a:buChar char="●"/>
              <a:defRPr/>
            </a:pPr>
            <a:endParaRPr>
              <a:solidFill>
                <a:schemeClr val="tx1"/>
              </a:solidFill>
              <a:highlight>
                <a:srgbClr val="FF0000"/>
              </a:highlight>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натуральная</a:t>
            </a:r>
            <a:endParaRPr lang="en-US" b="1">
              <a:solidFill>
                <a:schemeClr val="tx1"/>
              </a:solidFill>
              <a:latin typeface="Oswald"/>
              <a:ea typeface="Oswald"/>
              <a:cs typeface="Oswald"/>
            </a:endParaRPr>
          </a:p>
          <a:p>
            <a:pPr marL="457200" indent="-311150" algn="just">
              <a:buClr>
                <a:schemeClr val="dk2"/>
              </a:buClr>
              <a:buSzPts val="1300"/>
              <a:buFont typeface="Oswald"/>
              <a:buChar char="●"/>
              <a:defRPr/>
            </a:pPr>
            <a:r>
              <a:rPr lang="ru-RU">
                <a:solidFill>
                  <a:schemeClr val="tx1"/>
                </a:solidFill>
                <a:latin typeface="Oswald"/>
                <a:ea typeface="Oswald"/>
                <a:cs typeface="Oswald"/>
              </a:rPr>
              <a:t>За счет субсидий из областного бюджета на финансовое обеспечение выполнения публичных обязательств</a:t>
            </a:r>
            <a:endParaRPr/>
          </a:p>
          <a:p>
            <a:pPr marL="0" marR="0" lvl="0" indent="0" algn="just">
              <a:spcBef>
                <a:spcPts val="0"/>
              </a:spcBef>
              <a:spcAft>
                <a:spcPts val="0"/>
              </a:spcAft>
              <a:buNone/>
              <a:defRPr/>
            </a:pPr>
            <a:endParaRPr b="1">
              <a:solidFill>
                <a:schemeClr val="tx1"/>
              </a:solidFill>
              <a:highlight>
                <a:schemeClr val="lt2"/>
              </a:highlight>
              <a:ea typeface="Oswald"/>
              <a:cs typeface="Oswald"/>
            </a:endParaRPr>
          </a:p>
          <a:p>
            <a:pPr algn="ctr">
              <a:defRPr/>
            </a:pPr>
            <a:r>
              <a:rPr lang="ru" b="1">
                <a:solidFill>
                  <a:schemeClr val="tx1"/>
                </a:solidFill>
                <a:latin typeface="Oswald"/>
                <a:ea typeface="Oswald"/>
                <a:cs typeface="Oswald"/>
              </a:rPr>
              <a:t>Периодичность предоставления</a:t>
            </a:r>
            <a:endParaRPr b="1">
              <a:solidFill>
                <a:schemeClr val="tx1"/>
              </a:solidFill>
              <a:latin typeface="Oswald"/>
              <a:ea typeface="Oswald"/>
              <a:cs typeface="Oswald"/>
            </a:endParaRPr>
          </a:p>
          <a:p>
            <a:pPr marL="457200" lvl="0" indent="-3111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Ежегодно</a:t>
            </a:r>
            <a:endParaRPr>
              <a:solidFill>
                <a:schemeClr val="tx1"/>
              </a:solidFill>
              <a:latin typeface="Oswald"/>
              <a:ea typeface="Oswald"/>
              <a:cs typeface="Oswald"/>
            </a:endParaRPr>
          </a:p>
        </p:txBody>
      </p:sp>
      <p:sp>
        <p:nvSpPr>
          <p:cNvPr id="5" name="Google Shape;323;p47"/>
          <p:cNvSpPr txBox="1"/>
          <p:nvPr/>
        </p:nvSpPr>
        <p:spPr bwMode="auto">
          <a:xfrm>
            <a:off x="747150" y="-275"/>
            <a:ext cx="1926900" cy="707700"/>
          </a:xfrm>
          <a:prstGeom prst="rect">
            <a:avLst/>
          </a:prstGeom>
          <a:noFill/>
          <a:ln>
            <a:noFill/>
          </a:ln>
        </p:spPr>
        <p:txBody>
          <a:bodyPr spcFirstLastPara="1" wrap="square" lIns="91425" tIns="91425" rIns="91425" bIns="91425" anchor="ctr" anchorCtr="0">
            <a:noAutofit/>
          </a:bodyPr>
          <a:lstStyle/>
          <a:p>
            <a:pPr lvl="0" algn="r">
              <a:defRPr/>
            </a:pPr>
            <a:r>
              <a:rPr lang="ru" sz="1500" b="1">
                <a:latin typeface="Oswald"/>
                <a:ea typeface="Oswald"/>
                <a:cs typeface="Oswald"/>
              </a:rPr>
              <a:t>КОД МЕРЫ 0835</a:t>
            </a:r>
          </a:p>
        </p:txBody>
      </p:sp>
      <p:sp>
        <p:nvSpPr>
          <p:cNvPr id="6" name="Google Shape;325;p47"/>
          <p:cNvSpPr txBox="1"/>
          <p:nvPr/>
        </p:nvSpPr>
        <p:spPr bwMode="auto">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Государственное обеспечение одеждой, обувью, мягким инвентарем</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310" name="Google Shape;310;p45"/>
          <p:cNvGraphicFramePr>
            <a:graphicFrameLocks/>
          </p:cNvGraphicFramePr>
          <p:nvPr/>
        </p:nvGraphicFramePr>
        <p:xfrm>
          <a:off x="245807" y="707425"/>
          <a:ext cx="8714879" cy="3535589"/>
        </p:xfrm>
        <a:graphic>
          <a:graphicData uri="http://schemas.openxmlformats.org/drawingml/2006/table">
            <a:tbl>
              <a:tblPr>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ctr">
                        <a:spcBef>
                          <a:spcPts val="0"/>
                        </a:spcBef>
                        <a:spcAft>
                          <a:spcPts val="0"/>
                        </a:spcAft>
                        <a:buNone/>
                        <a:defRPr/>
                      </a:pPr>
                      <a:r>
                        <a:rPr lang="ru-RU" sz="1400" b="1">
                          <a:latin typeface="Oswald"/>
                          <a:ea typeface="Oswald"/>
                          <a:cs typeface="Oswald"/>
                        </a:rPr>
                        <a:t>Категория получателей </a:t>
                      </a:r>
                    </a:p>
                    <a:p>
                      <a:pPr marL="0" lvl="0" indent="0" algn="ctr">
                        <a:spcBef>
                          <a:spcPts val="0"/>
                        </a:spcBef>
                        <a:spcAft>
                          <a:spcPts val="0"/>
                        </a:spcAft>
                        <a:buNone/>
                        <a:defRPr/>
                      </a:pPr>
                      <a:r>
                        <a:rPr lang="ru-RU" sz="1400" b="1">
                          <a:latin typeface="Oswald"/>
                          <a:ea typeface="Oswald"/>
                          <a:cs typeface="Oswald"/>
                        </a:rPr>
                        <a:t>(в соответствии с НПА Свердловской области)</a:t>
                      </a:r>
                      <a:endParaRPr sz="14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400" b="1">
                          <a:latin typeface="Oswald"/>
                          <a:ea typeface="Oswald"/>
                          <a:cs typeface="Oswald"/>
                        </a:rPr>
                        <a:t>Порядок получения</a:t>
                      </a:r>
                      <a:endParaRPr sz="14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442447">
                <a:tc>
                  <a:txBody>
                    <a:bodyPr/>
                    <a:lstStyle/>
                    <a:p>
                      <a:pPr marL="188850" marR="0" lvl="0" indent="-171450" algn="l" defTabSz="914400">
                        <a:lnSpc>
                          <a:spcPct val="100000"/>
                        </a:lnSpc>
                        <a:spcBef>
                          <a:spcPts val="0"/>
                        </a:spcBef>
                        <a:spcAft>
                          <a:spcPts val="0"/>
                        </a:spcAft>
                        <a:buClr>
                          <a:srgbClr val="000000"/>
                        </a:buClr>
                        <a:buSzPts val="1200"/>
                        <a:buFont typeface="Oswald"/>
                        <a:buChar char="•"/>
                        <a:defRPr/>
                      </a:pPr>
                      <a:r>
                        <a:rPr lang="ru-RU" sz="1200">
                          <a:solidFill>
                            <a:schemeClr val="tx1"/>
                          </a:solidFill>
                          <a:latin typeface="Oswald"/>
                          <a:ea typeface="Oswald"/>
                          <a:cs typeface="Oswald"/>
                        </a:rPr>
                        <a:t>Несовершеннолетние, содержащиеся в учреждениях системы профилактики безнадзорности и правонарушений несовершеннолетних, и несовершеннолетние, отбывающие наказание в местах лишения свободы</a:t>
                      </a:r>
                      <a:endParaRPr/>
                    </a:p>
                  </a:txBody>
                  <a:tcPr marL="91425" marR="91425" marT="91425" marB="91425"/>
                </a:tc>
                <a:tc>
                  <a:txBody>
                    <a:bodyPr/>
                    <a:lstStyle/>
                    <a:p>
                      <a:pPr marL="201550" lvl="0" indent="-171450" algn="l">
                        <a:spcBef>
                          <a:spcPts val="0"/>
                        </a:spcBef>
                        <a:spcAft>
                          <a:spcPts val="0"/>
                        </a:spcAft>
                        <a:buSzPts val="1000"/>
                        <a:buFont typeface="Oswald"/>
                        <a:buChar char="•"/>
                        <a:defRPr/>
                      </a:pPr>
                      <a:r>
                        <a:rPr lang="ru-RU" sz="1200">
                          <a:solidFill>
                            <a:schemeClr val="tx1"/>
                          </a:solidFill>
                          <a:latin typeface="Oswald"/>
                          <a:ea typeface="Oswald"/>
                          <a:cs typeface="Oswald"/>
                        </a:rPr>
                        <a:t>Приказ о зачислении в образовательную организацию</a:t>
                      </a:r>
                      <a:endParaRPr sz="12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r h="967397">
                <a:tc>
                  <a:txBody>
                    <a:bodyPr/>
                    <a:lstStyle/>
                    <a:p>
                      <a:pPr marL="188850" marR="0" lvl="0" indent="-171450" algn="l" defTabSz="914400">
                        <a:lnSpc>
                          <a:spcPct val="100000"/>
                        </a:lnSpc>
                        <a:spcBef>
                          <a:spcPts val="0"/>
                        </a:spcBef>
                        <a:spcAft>
                          <a:spcPts val="0"/>
                        </a:spcAft>
                        <a:buClr>
                          <a:srgbClr val="000000"/>
                        </a:buClr>
                        <a:buSzPts val="1200"/>
                        <a:buFont typeface="Oswald"/>
                        <a:buChar char="•"/>
                        <a:defRPr/>
                      </a:pPr>
                      <a:r>
                        <a:rPr lang="ru-RU" sz="1200">
                          <a:solidFill>
                            <a:schemeClr val="tx1"/>
                          </a:solidFill>
                          <a:latin typeface="Oswald"/>
                          <a:ea typeface="Oswald"/>
                          <a:cs typeface="Oswald"/>
                        </a:rPr>
                        <a:t>Дети-сироты</a:t>
                      </a:r>
                      <a:endParaRPr sz="1200">
                        <a:solidFill>
                          <a:schemeClr val="tx1"/>
                        </a:solidFill>
                        <a:latin typeface="Oswald"/>
                        <a:ea typeface="Oswald"/>
                        <a:cs typeface="Oswald"/>
                      </a:endParaRPr>
                    </a:p>
                    <a:p>
                      <a:pPr marL="188850" lvl="0" indent="-171450" algn="l">
                        <a:spcBef>
                          <a:spcPts val="0"/>
                        </a:spcBef>
                        <a:spcAft>
                          <a:spcPts val="0"/>
                        </a:spcAft>
                        <a:buSzPts val="1200"/>
                        <a:buFont typeface="Oswald"/>
                        <a:buChar char="•"/>
                        <a:defRPr/>
                      </a:pPr>
                      <a:r>
                        <a:rPr lang="ru" sz="1200">
                          <a:solidFill>
                            <a:schemeClr val="tx1"/>
                          </a:solidFill>
                          <a:latin typeface="Oswald"/>
                          <a:ea typeface="Oswald"/>
                          <a:cs typeface="Oswald"/>
                        </a:rPr>
                        <a:t>Дети, оставшиеся без попечения родителей</a:t>
                      </a:r>
                      <a:endParaRPr/>
                    </a:p>
                    <a:p>
                      <a:pPr marL="188850" lvl="0" indent="-171450" algn="l">
                        <a:spcBef>
                          <a:spcPts val="0"/>
                        </a:spcBef>
                        <a:spcAft>
                          <a:spcPts val="0"/>
                        </a:spcAft>
                        <a:buSzPts val="1200"/>
                        <a:buFont typeface="Oswald"/>
                        <a:buChar char="•"/>
                        <a:defRPr/>
                      </a:pPr>
                      <a:r>
                        <a:rPr lang="ru" sz="1200">
                          <a:solidFill>
                            <a:schemeClr val="tx1"/>
                          </a:solidFill>
                          <a:latin typeface="Oswald"/>
                          <a:ea typeface="Oswald"/>
                          <a:cs typeface="Oswald"/>
                        </a:rPr>
                        <a:t>Лица из числа детей-сирот и детей, оставшихся без попечения родителей</a:t>
                      </a:r>
                      <a:endParaRPr/>
                    </a:p>
                    <a:p>
                      <a:pPr marL="188850" marR="0" lvl="0" indent="-171450" algn="l" defTabSz="914400">
                        <a:lnSpc>
                          <a:spcPct val="100000"/>
                        </a:lnSpc>
                        <a:spcBef>
                          <a:spcPts val="0"/>
                        </a:spcBef>
                        <a:spcAft>
                          <a:spcPts val="0"/>
                        </a:spcAft>
                        <a:buClr>
                          <a:srgbClr val="000000"/>
                        </a:buClr>
                        <a:buSzPts val="1200"/>
                        <a:buFont typeface="Oswald"/>
                        <a:buChar char="•"/>
                        <a:defRPr/>
                      </a:pPr>
                      <a:r>
                        <a:rPr lang="ru-RU" sz="1200">
                          <a:solidFill>
                            <a:schemeClr val="tx1"/>
                          </a:solidFill>
                          <a:latin typeface="Oswald"/>
                          <a:ea typeface="Oswald"/>
                          <a:cs typeface="Oswald"/>
                        </a:rPr>
                        <a:t>Дети в возрасте до 18 лет, а также старше этого возраста, обучающиеся по очной форме по основным образовательным программам в организациях, осуществляющих образовательную деятельность, до окончания ими такого обучения, но не дольше чем до достижения ими возраста 23 лет, потерявшие единственного или обоих родителей</a:t>
                      </a:r>
                      <a:endParaRPr/>
                    </a:p>
                  </a:txBody>
                  <a:tcPr marL="91425" marR="91425" marT="91425" marB="91425"/>
                </a:tc>
                <a:tc>
                  <a:txBody>
                    <a:bodyPr/>
                    <a:lstStyle/>
                    <a:p>
                      <a:pPr marL="201550" lvl="0" indent="-171450" algn="l" defTabSz="342900">
                        <a:spcBef>
                          <a:spcPts val="0"/>
                        </a:spcBef>
                        <a:spcAft>
                          <a:spcPts val="0"/>
                        </a:spcAft>
                        <a:buSzPts val="1000"/>
                        <a:buFont typeface="Oswald"/>
                        <a:buChar char="•"/>
                        <a:defRPr/>
                      </a:pPr>
                      <a:r>
                        <a:rPr lang="ru" sz="1200">
                          <a:solidFill>
                            <a:schemeClr val="tx1"/>
                          </a:solidFill>
                          <a:latin typeface="Oswald"/>
                          <a:ea typeface="Oswald"/>
                          <a:cs typeface="Oswald"/>
                        </a:rPr>
                        <a:t>Подача заявления руководителю образовательной организации</a:t>
                      </a:r>
                      <a:endParaRPr sz="1200">
                        <a:solidFill>
                          <a:schemeClr val="tx1"/>
                        </a:solidFill>
                        <a:latin typeface="Oswald"/>
                        <a:ea typeface="Oswald"/>
                        <a:cs typeface="Oswald"/>
                      </a:endParaRPr>
                    </a:p>
                    <a:p>
                      <a:pPr marL="201550" lvl="0" indent="-171450" algn="l" defTabSz="342900">
                        <a:spcBef>
                          <a:spcPts val="0"/>
                        </a:spcBef>
                        <a:spcAft>
                          <a:spcPts val="0"/>
                        </a:spcAft>
                        <a:buSzPts val="1000"/>
                        <a:buFont typeface="Oswald"/>
                        <a:buChar char="•"/>
                        <a:defRPr/>
                      </a:pPr>
                      <a:r>
                        <a:rPr lang="ru" sz="1200">
                          <a:solidFill>
                            <a:schemeClr val="tx1"/>
                          </a:solidFill>
                          <a:latin typeface="Oswald"/>
                          <a:ea typeface="Oswald"/>
                          <a:cs typeface="Oswald"/>
                        </a:rPr>
                        <a:t>Свидетельство о смерти родителя</a:t>
                      </a:r>
                      <a:endParaRPr/>
                    </a:p>
                    <a:p>
                      <a:pPr marL="201550" marR="0" lvl="0" indent="-171450" algn="l" defTabSz="342900">
                        <a:lnSpc>
                          <a:spcPct val="100000"/>
                        </a:lnSpc>
                        <a:spcBef>
                          <a:spcPts val="0"/>
                        </a:spcBef>
                        <a:spcAft>
                          <a:spcPts val="0"/>
                        </a:spcAft>
                        <a:buClr>
                          <a:srgbClr val="000000"/>
                        </a:buClr>
                        <a:buSzPts val="1000"/>
                        <a:buFont typeface="Oswald"/>
                        <a:buChar char="•"/>
                        <a:defRPr/>
                      </a:pPr>
                      <a:r>
                        <a:rPr lang="ru-RU" sz="1200">
                          <a:solidFill>
                            <a:schemeClr val="tx1"/>
                          </a:solidFill>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20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2"/>
                  </a:ext>
                </a:extLst>
              </a:tr>
            </a:tbl>
          </a:graphicData>
        </a:graphic>
      </p:graphicFrame>
      <p:sp>
        <p:nvSpPr>
          <p:cNvPr id="6" name="Google Shape;323;p47"/>
          <p:cNvSpPr txBox="1"/>
          <p:nvPr/>
        </p:nvSpPr>
        <p:spPr bwMode="auto">
          <a:xfrm>
            <a:off x="747150" y="-275"/>
            <a:ext cx="1926900" cy="707700"/>
          </a:xfrm>
          <a:prstGeom prst="rect">
            <a:avLst/>
          </a:prstGeom>
          <a:noFill/>
          <a:ln>
            <a:noFill/>
          </a:ln>
        </p:spPr>
        <p:txBody>
          <a:bodyPr spcFirstLastPara="1" wrap="square" lIns="91425" tIns="91425" rIns="91425" bIns="91425" anchor="ctr" anchorCtr="0">
            <a:noAutofit/>
          </a:bodyPr>
          <a:lstStyle/>
          <a:p>
            <a:pPr lvl="0" algn="r">
              <a:defRPr/>
            </a:pPr>
            <a:r>
              <a:rPr lang="ru" sz="1500" b="1">
                <a:latin typeface="Oswald"/>
                <a:ea typeface="Oswald"/>
                <a:cs typeface="Oswald"/>
              </a:rPr>
              <a:t>КОД МЕРЫ 0835</a:t>
            </a:r>
          </a:p>
        </p:txBody>
      </p:sp>
      <p:sp>
        <p:nvSpPr>
          <p:cNvPr id="7" name="Google Shape;325;p47"/>
          <p:cNvSpPr txBox="1"/>
          <p:nvPr/>
        </p:nvSpPr>
        <p:spPr bwMode="auto">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Государственное обеспечение одеждой, обувью, мягким инвентарем</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310" name="Google Shape;310;p45"/>
          <p:cNvGraphicFramePr>
            <a:graphicFrameLocks/>
          </p:cNvGraphicFramePr>
          <p:nvPr/>
        </p:nvGraphicFramePr>
        <p:xfrm>
          <a:off x="209231" y="658946"/>
          <a:ext cx="8714879" cy="4411920"/>
        </p:xfrm>
        <a:graphic>
          <a:graphicData uri="http://schemas.openxmlformats.org/drawingml/2006/table">
            <a:tbl>
              <a:tblPr>
                <a:tableStyleId>{BF4A3D39-4975-46BA-BE83-8B02B6239DEE}</a:tableStyleId>
              </a:tblPr>
              <a:tblGrid>
                <a:gridCol w="4399853">
                  <a:extLst>
                    <a:ext uri="{9D8B030D-6E8A-4147-A177-3AD203B41FA5}">
                      <a16:colId xmlns:a16="http://schemas.microsoft.com/office/drawing/2014/main" val="20000"/>
                    </a:ext>
                  </a:extLst>
                </a:gridCol>
                <a:gridCol w="4315026">
                  <a:extLst>
                    <a:ext uri="{9D8B030D-6E8A-4147-A177-3AD203B41FA5}">
                      <a16:colId xmlns:a16="http://schemas.microsoft.com/office/drawing/2014/main" val="20001"/>
                    </a:ext>
                  </a:extLst>
                </a:gridCol>
              </a:tblGrid>
              <a:tr h="327786">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br>
                        <a:rPr lang="ru-RU" sz="1200" b="1">
                          <a:latin typeface="Oswald"/>
                          <a:ea typeface="Oswald"/>
                          <a:cs typeface="Oswald"/>
                        </a:rPr>
                      </a:b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2349299">
                <a:tc>
                  <a:txBody>
                    <a:bodyPr/>
                    <a:lstStyle/>
                    <a:p>
                      <a:pPr marL="188850" marR="0" lvl="0" indent="-171450" algn="l" defTabSz="342900">
                        <a:lnSpc>
                          <a:spcPct val="100000"/>
                        </a:lnSpc>
                        <a:spcBef>
                          <a:spcPts val="0"/>
                        </a:spcBef>
                        <a:spcAft>
                          <a:spcPts val="0"/>
                        </a:spcAft>
                        <a:buClrTx/>
                        <a:buSzPct val="150000"/>
                        <a:buFont typeface="Oswald"/>
                        <a:buChar char="•"/>
                        <a:defRPr/>
                      </a:pPr>
                      <a:r>
                        <a:rPr lang="ru-RU" sz="1050">
                          <a:solidFill>
                            <a:schemeClr val="tx1"/>
                          </a:solidFill>
                          <a:latin typeface="Oswald"/>
                          <a:ea typeface="Oswald"/>
                          <a:cs typeface="Oswald"/>
                        </a:rPr>
                        <a:t>Дети граждан и граждане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покинувшие территории Украины, Донецкой Народной Республики, Луганской Народной Республики и прибывшие на территорию РФ в экстренном массовом порядке,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a:t>
                      </a:r>
                      <a:r>
                        <a:rPr lang="ru" sz="1050">
                          <a:solidFill>
                            <a:schemeClr val="tx1"/>
                          </a:solidFill>
                          <a:latin typeface="Oswald"/>
                          <a:ea typeface="Oswald"/>
                          <a:cs typeface="Oswald"/>
                        </a:rPr>
                        <a:t>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a:p>
                    <a:p>
                      <a:pPr marL="188850" marR="0" lvl="0" indent="-171450" algn="l" defTabSz="342900">
                        <a:lnSpc>
                          <a:spcPct val="100000"/>
                        </a:lnSpc>
                        <a:spcBef>
                          <a:spcPts val="0"/>
                        </a:spcBef>
                        <a:spcAft>
                          <a:spcPts val="0"/>
                        </a:spcAft>
                        <a:buClrTx/>
                        <a:buSzPct val="150000"/>
                        <a:buFont typeface="Oswald"/>
                        <a:buChar char="•"/>
                        <a:defRPr/>
                      </a:pPr>
                      <a:r>
                        <a:rPr lang="ru-RU" sz="1050">
                          <a:solidFill>
                            <a:schemeClr val="tx1"/>
                          </a:solidFill>
                          <a:latin typeface="Oswald"/>
                          <a:ea typeface="Oswald"/>
                          <a:cs typeface="Oswald"/>
                        </a:rPr>
                        <a:t>Дети граждан Российской Федерации, призванных на военную службу по мобилизации в Вооруженные Силы Российской Федерации в соответствии с Указом Президента Российской Федерации от 21.09.2022 № 647 «Об объявлении частичной мобилизации в Российской Федерации»</a:t>
                      </a:r>
                      <a:endParaRPr lang="ru" sz="1050">
                        <a:solidFill>
                          <a:schemeClr val="tx1"/>
                        </a:solidFill>
                        <a:latin typeface="Oswald"/>
                        <a:ea typeface="Oswald"/>
                        <a:cs typeface="Oswald"/>
                      </a:endParaRPr>
                    </a:p>
                    <a:p>
                      <a:pPr marL="188850" marR="0" lvl="0" indent="-171450" algn="l" defTabSz="342900">
                        <a:lnSpc>
                          <a:spcPct val="100000"/>
                        </a:lnSpc>
                        <a:spcBef>
                          <a:spcPts val="0"/>
                        </a:spcBef>
                        <a:spcAft>
                          <a:spcPts val="0"/>
                        </a:spcAft>
                        <a:buClrTx/>
                        <a:buSzPct val="150000"/>
                        <a:buFont typeface="Oswald"/>
                        <a:buChar char="•"/>
                        <a:defRPr/>
                      </a:pPr>
                      <a:r>
                        <a:rPr lang="ru" sz="1050">
                          <a:solidFill>
                            <a:schemeClr val="tx1"/>
                          </a:solidFill>
                          <a:latin typeface="Oswald"/>
                          <a:ea typeface="Oswald"/>
                          <a:cs typeface="Oswald"/>
                        </a:rPr>
                        <a:t>Дети лиц, принимающих (принимавших) участие в специальной военной операции на территориях Украины, Донецкой Народной Республики и Луганской Народной Республики,</a:t>
                      </a:r>
                      <a:r>
                        <a:rPr lang="ru-RU" sz="1050">
                          <a:solidFill>
                            <a:schemeClr val="tx1"/>
                          </a:solidFill>
                          <a:latin typeface="Oswald"/>
                          <a:ea typeface="Oswald"/>
                          <a:cs typeface="Oswald"/>
                        </a:rPr>
                        <a:t> Запорожской области и Херсонской области </a:t>
                      </a:r>
                      <a:r>
                        <a:rPr lang="ru" sz="1050">
                          <a:solidFill>
                            <a:schemeClr val="tx1"/>
                          </a:solidFill>
                          <a:latin typeface="Oswald"/>
                          <a:ea typeface="Oswald"/>
                          <a:cs typeface="Oswald"/>
                        </a:rPr>
                        <a:t>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050">
                        <a:solidFill>
                          <a:schemeClr val="tx1"/>
                        </a:solidFill>
                        <a:latin typeface="Oswald"/>
                        <a:ea typeface="Oswald"/>
                        <a:cs typeface="Oswald"/>
                      </a:endParaRPr>
                    </a:p>
                  </a:txBody>
                  <a:tcPr marL="91425" marR="91425" marT="91425" marB="91425"/>
                </a:tc>
                <a:tc>
                  <a:txBody>
                    <a:bodyPr/>
                    <a:lstStyle/>
                    <a:p>
                      <a:pPr marL="201550" lvl="0" indent="-171450" algn="l" defTabSz="342900">
                        <a:spcBef>
                          <a:spcPts val="0"/>
                        </a:spcBef>
                        <a:spcAft>
                          <a:spcPts val="0"/>
                        </a:spcAft>
                        <a:buClrTx/>
                        <a:buSzPct val="150000"/>
                        <a:buFont typeface="Oswald"/>
                        <a:buChar char="•"/>
                        <a:defRPr/>
                      </a:pPr>
                      <a:r>
                        <a:rPr lang="ru-RU" sz="1050">
                          <a:solidFill>
                            <a:schemeClr val="tx1"/>
                          </a:solidFill>
                          <a:latin typeface="Oswald"/>
                          <a:ea typeface="Oswald"/>
                          <a:cs typeface="Oswald"/>
                        </a:rPr>
                        <a:t>Подача заявления руководителю образовательной организации</a:t>
                      </a:r>
                      <a:endParaRPr/>
                    </a:p>
                    <a:p>
                      <a:pPr marL="201550" marR="0" lvl="0" indent="-171450" algn="l" defTabSz="342900">
                        <a:lnSpc>
                          <a:spcPct val="100000"/>
                        </a:lnSpc>
                        <a:spcBef>
                          <a:spcPts val="0"/>
                        </a:spcBef>
                        <a:spcAft>
                          <a:spcPts val="0"/>
                        </a:spcAft>
                        <a:buClrTx/>
                        <a:buSzPct val="150000"/>
                        <a:buFont typeface="Oswald"/>
                        <a:buChar char="•"/>
                        <a:defRPr/>
                      </a:pPr>
                      <a:r>
                        <a:rPr lang="ru-RU" sz="1050">
                          <a:solidFill>
                            <a:schemeClr val="tx1"/>
                          </a:solidFill>
                          <a:latin typeface="Oswald"/>
                          <a:ea typeface="Oswald"/>
                          <a:cs typeface="Oswald"/>
                        </a:rPr>
                        <a:t>Документ, подтверждающий статус гражданина Российской Федерации, Украины, Донецкой Народной Республики и Луганской Народной Республики, лица без гражданства постоянно проживавшие на территориях Украины, Донецкой Народной Республики и Луганской Народной Республики,  вынужденно покинувшего территории Украины, Донецкой Народной Республики, Луганской Народной Республики и прибывшего на территорию РФ в экстренном массовом порядке. Граждане или  родители (законные представители) детей, прибывших с территории Украины (в том числе лица, признанные беженцами, являющиеся иностранными гражданами или лицами без гражданства), дополнительно предъявляют документ, подтверждающий родство заявителя (или законность представления прав ребенка), и документ, подтверждающий право заявителя на пребывание в Российской Федерации (миграционная карта, удостоверение беженца и др.)</a:t>
                      </a:r>
                      <a:endParaRPr/>
                    </a:p>
                    <a:p>
                      <a:pPr marL="201550" lvl="0" indent="-171450" algn="l" defTabSz="342900">
                        <a:spcBef>
                          <a:spcPts val="0"/>
                        </a:spcBef>
                        <a:spcAft>
                          <a:spcPts val="0"/>
                        </a:spcAft>
                        <a:buClrTx/>
                        <a:buSzPct val="150000"/>
                        <a:buFont typeface="Oswald"/>
                        <a:buChar char="•"/>
                        <a:defRPr/>
                      </a:pPr>
                      <a:r>
                        <a:rPr lang="ru-RU" sz="1050">
                          <a:solidFill>
                            <a:schemeClr val="tx1"/>
                          </a:solidFill>
                          <a:latin typeface="Oswald"/>
                          <a:ea typeface="Oswald"/>
                          <a:cs typeface="Oswald"/>
                        </a:rPr>
                        <a:t>Справка, выданная воинской частью или военным комиссариатом, или Выписка из приказа, заверенная сотрудником кадрового органа воинской части, или Удостоверение участника боевых действий, выданное после 24.02.2022, или Выписка из ЕГИССО, полученная гражданином через личный кабинет ФГИС «Единый портал государственных и  муниципальных услуг(функций)» (портал «Госуслуги«), об установлении семье гражданина (ребенку гражданина) МСЗ в связи с его мобилизацией (письмо Министерства от 19.12.2022 № 02-01-82/16646 «О документах – основаниях предоставления МСЗ в сфере образования»)</a:t>
                      </a:r>
                    </a:p>
                  </a:txBody>
                  <a:tcPr marL="91425" marR="91425" marT="91425" marB="91425"/>
                </a:tc>
                <a:extLst>
                  <a:ext uri="{0D108BD9-81ED-4DB2-BD59-A6C34878D82A}">
                    <a16:rowId xmlns:a16="http://schemas.microsoft.com/office/drawing/2014/main" val="10001"/>
                  </a:ext>
                </a:extLst>
              </a:tr>
            </a:tbl>
          </a:graphicData>
        </a:graphic>
      </p:graphicFrame>
      <p:sp>
        <p:nvSpPr>
          <p:cNvPr id="6" name="Google Shape;323;p47"/>
          <p:cNvSpPr txBox="1"/>
          <p:nvPr/>
        </p:nvSpPr>
        <p:spPr bwMode="auto">
          <a:xfrm>
            <a:off x="747150" y="-275"/>
            <a:ext cx="1926900" cy="707700"/>
          </a:xfrm>
          <a:prstGeom prst="rect">
            <a:avLst/>
          </a:prstGeom>
          <a:noFill/>
          <a:ln>
            <a:noFill/>
          </a:ln>
        </p:spPr>
        <p:txBody>
          <a:bodyPr spcFirstLastPara="1" wrap="square" lIns="91425" tIns="91425" rIns="91425" bIns="91425" anchor="ctr" anchorCtr="0">
            <a:noAutofit/>
          </a:bodyPr>
          <a:lstStyle/>
          <a:p>
            <a:pPr lvl="0" algn="r">
              <a:defRPr/>
            </a:pPr>
            <a:r>
              <a:rPr lang="ru" sz="1500" b="1">
                <a:latin typeface="Oswald"/>
                <a:ea typeface="Oswald"/>
                <a:cs typeface="Oswald"/>
              </a:rPr>
              <a:t>КОД МЕРЫ 0835</a:t>
            </a:r>
          </a:p>
        </p:txBody>
      </p:sp>
      <p:sp>
        <p:nvSpPr>
          <p:cNvPr id="7" name="Google Shape;325;p47"/>
          <p:cNvSpPr txBox="1"/>
          <p:nvPr/>
        </p:nvSpPr>
        <p:spPr bwMode="auto">
          <a:xfrm>
            <a:off x="2674050" y="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Tx/>
              <a:buFontTx/>
              <a:defRPr/>
            </a:pPr>
            <a:r>
              <a:rPr lang="ru-RU" sz="1400" cap="all">
                <a:solidFill>
                  <a:srgbClr val="000000"/>
                </a:solidFill>
                <a:latin typeface="Oswald"/>
                <a:ea typeface="Oswald"/>
                <a:cs typeface="Oswald"/>
              </a:rPr>
              <a:t>Государственное обеспечение одеждой, обувью, мягким инвентарем</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3" name="Google Shape;113;p17"/>
          <p:cNvSpPr txBox="1">
            <a:spLocks noGrp="1"/>
          </p:cNvSpPr>
          <p:nvPr>
            <p:ph type="ctrTitle"/>
          </p:nvPr>
        </p:nvSpPr>
        <p:spPr bwMode="auto">
          <a:xfrm>
            <a:off x="2674405" y="123477"/>
            <a:ext cx="5760000" cy="707700"/>
          </a:xfrm>
          <a:prstGeom prst="rect">
            <a:avLst/>
          </a:prstGeom>
          <a:noFill/>
          <a:ln>
            <a:noFill/>
          </a:ln>
        </p:spPr>
        <p:txBody>
          <a:bodyPr spcFirstLastPara="1" wrap="square" lIns="68575" tIns="34275" rIns="68575" bIns="34275" anchor="ctr" anchorCtr="0">
            <a:noAutofit/>
          </a:bodyPr>
          <a:lstStyle/>
          <a:p>
            <a:pPr algn="l">
              <a:lnSpc>
                <a:spcPct val="90000"/>
              </a:lnSpc>
              <a:spcBef>
                <a:spcPts val="0"/>
              </a:spcBef>
              <a:buClr>
                <a:schemeClr val="dk1"/>
              </a:buClr>
              <a:buSzPts val="1100"/>
              <a:defRPr/>
            </a:pPr>
            <a:r>
              <a:rPr lang="ru-RU" sz="1300" cap="all">
                <a:solidFill>
                  <a:schemeClr val="tx1"/>
                </a:solidFill>
                <a:latin typeface="Oswald"/>
                <a:ea typeface="Oswald"/>
                <a:cs typeface="Oswald"/>
              </a:rPr>
              <a:t>Ежемесячная денежная выплата</a:t>
            </a:r>
            <a:endParaRPr/>
          </a:p>
        </p:txBody>
      </p:sp>
      <p:sp>
        <p:nvSpPr>
          <p:cNvPr id="114" name="Google Shape;114;p17"/>
          <p:cNvSpPr/>
          <p:nvPr/>
        </p:nvSpPr>
        <p:spPr bwMode="auto">
          <a:xfrm>
            <a:off x="611560" y="831177"/>
            <a:ext cx="8053500" cy="3688500"/>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lvl="0" indent="-312950" algn="just">
              <a:buClr>
                <a:schemeClr val="dk2"/>
              </a:buClr>
              <a:buSzPts val="1300"/>
              <a:buFont typeface="Oswald"/>
              <a:buChar char="●"/>
              <a:defRPr/>
            </a:pPr>
            <a:r>
              <a:rPr lang="ru-RU">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60800" lvl="0" indent="-312950" algn="just">
              <a:buClr>
                <a:schemeClr val="dk2"/>
              </a:buClr>
              <a:buSzPts val="1300"/>
              <a:buFont typeface="Oswald"/>
              <a:buChar char="●"/>
              <a:defRPr/>
            </a:pPr>
            <a:r>
              <a:rPr lang="ru-RU">
                <a:solidFill>
                  <a:schemeClr val="tx1"/>
                </a:solidFill>
                <a:latin typeface="Oswald"/>
                <a:ea typeface="Oswald"/>
                <a:cs typeface="Oswald"/>
              </a:rPr>
              <a:t>Постановление Правительства Свердловской области от 13.06.2024 № 377-ПП «Об утверждении Порядка выплаты ежемесячного пособия детям-сиротам и детям, оставшимся без попечения родителей, лицам из числа детей-сирот и детей, оставшихся без попечения родителей, с ограниченными возможностями здоровья (в том числе с нарушением интеллекта), обучающимся по очной форме обучения по программам переподготовки рабочих и служащих за счет средств областного бюджета»</a:t>
            </a:r>
          </a:p>
          <a:p>
            <a:pPr marL="457200" marR="0" lvl="0" indent="0" algn="just">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a:p>
          <a:p>
            <a:pPr marL="460800" marR="0" lvl="0" indent="-3129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Размер выплаты: 12 784,5 руб. ( по состоянию на 01.09.2025)</a:t>
            </a:r>
            <a:endParaRPr>
              <a:solidFill>
                <a:schemeClr val="tx1"/>
              </a:solidFill>
              <a:latin typeface="Oswald"/>
              <a:ea typeface="Oswald"/>
              <a:cs typeface="Oswald"/>
            </a:endParaRPr>
          </a:p>
          <a:p>
            <a:pPr marL="0" marR="0" lvl="0" indent="0" algn="ctr">
              <a:spcBef>
                <a:spcPts val="0"/>
              </a:spcBef>
              <a:spcAft>
                <a:spcPts val="0"/>
              </a:spcAft>
              <a:buNone/>
              <a:defRPr/>
            </a:pPr>
            <a:endParaRPr>
              <a:solidFill>
                <a:schemeClr val="tx1"/>
              </a:solidFill>
              <a:highlight>
                <a:schemeClr val="lt2"/>
              </a:highlight>
              <a:latin typeface="Oswald"/>
              <a:ea typeface="Oswald"/>
              <a:cs typeface="Oswald"/>
            </a:endParaRPr>
          </a:p>
          <a:p>
            <a:pPr marL="0" lvl="0" indent="0" algn="ctr">
              <a:spcBef>
                <a:spcPts val="0"/>
              </a:spcBef>
              <a:spcAft>
                <a:spcPts val="0"/>
              </a:spcAft>
              <a:buNone/>
              <a:defRPr/>
            </a:pPr>
            <a:r>
              <a:rPr lang="ru" b="1">
                <a:solidFill>
                  <a:schemeClr val="tx1"/>
                </a:solidFill>
                <a:highlight>
                  <a:schemeClr val="lt2"/>
                </a:highlight>
                <a:latin typeface="Oswald"/>
                <a:ea typeface="Oswald"/>
                <a:cs typeface="Oswald"/>
              </a:rPr>
              <a:t>Периодичность выплаты</a:t>
            </a:r>
            <a:endParaRPr b="1">
              <a:solidFill>
                <a:schemeClr val="tx1"/>
              </a:solidFill>
              <a:highlight>
                <a:schemeClr val="lt2"/>
              </a:highlight>
              <a:latin typeface="Oswald"/>
              <a:ea typeface="Oswald"/>
              <a:cs typeface="Oswald"/>
            </a:endParaRPr>
          </a:p>
          <a:p>
            <a:pPr marL="460800" indent="-312950">
              <a:buClr>
                <a:schemeClr val="dk2"/>
              </a:buClr>
              <a:buSzPts val="1300"/>
              <a:buFont typeface="Oswald"/>
              <a:buChar char="●"/>
              <a:defRPr/>
            </a:pPr>
            <a:r>
              <a:rPr lang="ru-RU">
                <a:solidFill>
                  <a:schemeClr val="tx1"/>
                </a:solidFill>
                <a:latin typeface="Oswald"/>
                <a:ea typeface="Oswald"/>
                <a:cs typeface="Oswald"/>
              </a:rPr>
              <a:t>Ежемесячно</a:t>
            </a:r>
            <a:endParaRPr lang="ru-RU">
              <a:solidFill>
                <a:schemeClr val="tx1"/>
              </a:solidFill>
              <a:highlight>
                <a:srgbClr val="FF0000"/>
              </a:highlight>
              <a:latin typeface="Oswald"/>
              <a:ea typeface="Oswald"/>
              <a:cs typeface="Oswald"/>
            </a:endParaRPr>
          </a:p>
        </p:txBody>
      </p:sp>
      <p:sp>
        <p:nvSpPr>
          <p:cNvPr id="115" name="Google Shape;115;p17"/>
          <p:cNvSpPr txBox="1"/>
          <p:nvPr/>
        </p:nvSpPr>
        <p:spPr bwMode="auto">
          <a:xfrm>
            <a:off x="747505" y="123477"/>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0448</a:t>
            </a:r>
            <a:endParaRPr sz="1500" b="1">
              <a:solidFill>
                <a:schemeClr val="tx1"/>
              </a:solidFill>
              <a:latin typeface="Oswald"/>
              <a:ea typeface="Oswald"/>
              <a:cs typeface="Oswald"/>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56" name="Google Shape;156;p23"/>
          <p:cNvSpPr/>
          <p:nvPr/>
        </p:nvSpPr>
        <p:spPr bwMode="auto">
          <a:xfrm>
            <a:off x="539552" y="1203598"/>
            <a:ext cx="8053500" cy="2776418"/>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sz="1500" b="1">
                <a:solidFill>
                  <a:schemeClr val="tx1"/>
                </a:solidFill>
                <a:latin typeface="Oswald"/>
                <a:ea typeface="Oswald"/>
                <a:cs typeface="Oswald"/>
              </a:rPr>
              <a:t>Нормативные основания</a:t>
            </a:r>
            <a:endParaRPr sz="1500" b="1">
              <a:solidFill>
                <a:schemeClr val="tx1"/>
              </a:solidFill>
              <a:latin typeface="Oswald"/>
              <a:ea typeface="Oswald"/>
              <a:cs typeface="Oswald"/>
            </a:endParaRPr>
          </a:p>
          <a:p>
            <a:pPr marL="460800" lvl="0" indent="-319299" algn="just">
              <a:buClr>
                <a:schemeClr val="dk2"/>
              </a:buClr>
              <a:buSzPts val="1400"/>
              <a:buFont typeface="Oswald"/>
              <a:buChar char="●"/>
              <a:defRPr/>
            </a:pPr>
            <a:r>
              <a:rPr lang="ru-RU" sz="1500">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60800" lvl="0" indent="-319299" algn="just">
              <a:buClr>
                <a:schemeClr val="dk2"/>
              </a:buClr>
              <a:buSzPts val="1400"/>
              <a:buFont typeface="Oswald"/>
              <a:buChar char="●"/>
              <a:defRPr/>
            </a:pPr>
            <a:r>
              <a:rPr lang="ru-RU" sz="1500">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0" marR="0" lvl="0" indent="0" algn="ctr">
              <a:spcBef>
                <a:spcPts val="0"/>
              </a:spcBef>
              <a:spcAft>
                <a:spcPts val="0"/>
              </a:spcAft>
              <a:buNone/>
              <a:defRPr/>
            </a:pPr>
            <a:endParaRPr sz="1500">
              <a:solidFill>
                <a:schemeClr val="tx1"/>
              </a:solidFill>
              <a:latin typeface="Oswald"/>
              <a:ea typeface="Oswald"/>
              <a:cs typeface="Oswald"/>
            </a:endParaRPr>
          </a:p>
          <a:p>
            <a:pPr marL="0" lvl="0" indent="0" algn="ctr">
              <a:spcBef>
                <a:spcPts val="0"/>
              </a:spcBef>
              <a:spcAft>
                <a:spcPts val="0"/>
              </a:spcAft>
              <a:buNone/>
              <a:defRPr/>
            </a:pPr>
            <a:r>
              <a:rPr lang="ru" sz="1500" b="1">
                <a:solidFill>
                  <a:schemeClr val="tx1"/>
                </a:solidFill>
                <a:latin typeface="Oswald"/>
                <a:ea typeface="Oswald"/>
                <a:cs typeface="Oswald"/>
              </a:rPr>
              <a:t>Форма предоставления - </a:t>
            </a:r>
            <a:r>
              <a:rPr lang="ru-RU" sz="1500" b="1">
                <a:solidFill>
                  <a:schemeClr val="tx1"/>
                </a:solidFill>
                <a:latin typeface="Oswald"/>
                <a:ea typeface="Oswald"/>
                <a:cs typeface="Oswald"/>
              </a:rPr>
              <a:t>натуральная</a:t>
            </a:r>
            <a:endParaRPr sz="1500" b="1">
              <a:solidFill>
                <a:schemeClr val="tx1"/>
              </a:solidFill>
              <a:latin typeface="Oswald"/>
              <a:ea typeface="Oswald"/>
              <a:cs typeface="Oswald"/>
            </a:endParaRPr>
          </a:p>
          <a:p>
            <a:pPr marL="460800" lvl="0" indent="-312950" algn="just">
              <a:buClr>
                <a:schemeClr val="dk2"/>
              </a:buClr>
              <a:buSzPts val="1300"/>
              <a:buFont typeface="Oswald"/>
              <a:buChar char="●"/>
              <a:defRPr/>
            </a:pPr>
            <a:r>
              <a:rPr lang="ru-RU" sz="1500">
                <a:solidFill>
                  <a:schemeClr val="tx1"/>
                </a:solidFill>
                <a:latin typeface="Oswald"/>
                <a:ea typeface="Oswald"/>
                <a:cs typeface="Oswald"/>
              </a:rPr>
              <a:t>За счет субсидий из областного бюджета на финансовое обеспечение выполнения государственного задания учреждениями</a:t>
            </a:r>
            <a:endParaRPr/>
          </a:p>
          <a:p>
            <a:pPr marL="0" lvl="0" indent="0" algn="ctr">
              <a:spcBef>
                <a:spcPts val="0"/>
              </a:spcBef>
              <a:spcAft>
                <a:spcPts val="0"/>
              </a:spcAft>
              <a:buNone/>
              <a:defRPr/>
            </a:pPr>
            <a:endParaRPr lang="ru" sz="1500" b="1">
              <a:solidFill>
                <a:schemeClr val="tx1"/>
              </a:solidFill>
              <a:highlight>
                <a:schemeClr val="lt2"/>
              </a:highlight>
              <a:latin typeface="Oswald"/>
              <a:ea typeface="Oswald"/>
              <a:cs typeface="Oswald"/>
            </a:endParaRPr>
          </a:p>
          <a:p>
            <a:pPr marL="0" lvl="0" indent="0" algn="ctr">
              <a:spcBef>
                <a:spcPts val="0"/>
              </a:spcBef>
              <a:spcAft>
                <a:spcPts val="0"/>
              </a:spcAft>
              <a:buNone/>
              <a:defRPr/>
            </a:pPr>
            <a:r>
              <a:rPr lang="ru" sz="1500" b="1">
                <a:solidFill>
                  <a:schemeClr val="tx1"/>
                </a:solidFill>
                <a:highlight>
                  <a:schemeClr val="lt2"/>
                </a:highlight>
                <a:latin typeface="Oswald"/>
                <a:ea typeface="Oswald"/>
                <a:cs typeface="Oswald"/>
              </a:rPr>
              <a:t>Периодичность выплаты</a:t>
            </a:r>
            <a:endParaRPr sz="1500" b="1">
              <a:solidFill>
                <a:schemeClr val="tx1"/>
              </a:solidFill>
              <a:highlight>
                <a:schemeClr val="lt2"/>
              </a:highlight>
              <a:latin typeface="Oswald"/>
              <a:ea typeface="Oswald"/>
              <a:cs typeface="Oswald"/>
            </a:endParaRPr>
          </a:p>
          <a:p>
            <a:pPr marL="460800" lvl="0" indent="-312950" algn="l">
              <a:spcBef>
                <a:spcPts val="0"/>
              </a:spcBef>
              <a:spcAft>
                <a:spcPts val="0"/>
              </a:spcAft>
              <a:buClr>
                <a:schemeClr val="dk2"/>
              </a:buClr>
              <a:buSzPts val="1300"/>
              <a:buFont typeface="Oswald"/>
              <a:buChar char="●"/>
              <a:defRPr/>
            </a:pPr>
            <a:r>
              <a:rPr lang="ru" sz="1500">
                <a:solidFill>
                  <a:schemeClr val="tx1"/>
                </a:solidFill>
                <a:latin typeface="Oswald"/>
                <a:ea typeface="Oswald"/>
                <a:cs typeface="Oswald"/>
              </a:rPr>
              <a:t>Ежемесячно</a:t>
            </a:r>
            <a:endParaRPr sz="1500">
              <a:solidFill>
                <a:schemeClr val="tx1"/>
              </a:solidFill>
              <a:highlight>
                <a:srgbClr val="FF0000"/>
              </a:highlight>
              <a:latin typeface="Oswald"/>
              <a:ea typeface="Oswald"/>
              <a:cs typeface="Oswald"/>
            </a:endParaRPr>
          </a:p>
        </p:txBody>
      </p:sp>
      <p:sp>
        <p:nvSpPr>
          <p:cNvPr id="6" name="Google Shape;162;p24"/>
          <p:cNvSpPr txBox="1"/>
          <p:nvPr/>
        </p:nvSpPr>
        <p:spPr bwMode="auto">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7711</a:t>
            </a:r>
            <a:endParaRPr sz="1500" b="1">
              <a:solidFill>
                <a:schemeClr val="tx1"/>
              </a:solidFill>
              <a:latin typeface="Oswald"/>
              <a:ea typeface="Oswald"/>
              <a:cs typeface="Oswald"/>
            </a:endParaRPr>
          </a:p>
        </p:txBody>
      </p:sp>
      <p:sp>
        <p:nvSpPr>
          <p:cNvPr id="7" name="Google Shape;164;p24"/>
          <p:cNvSpPr txBox="1"/>
          <p:nvPr/>
        </p:nvSpPr>
        <p:spPr bwMode="auto">
          <a:xfrm>
            <a:off x="2674050" y="256227"/>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Tx/>
              <a:defRPr/>
            </a:pPr>
            <a:r>
              <a:rPr lang="ru-RU" sz="1300" cap="all">
                <a:solidFill>
                  <a:schemeClr val="tx1"/>
                </a:solidFill>
                <a:latin typeface="Oswald"/>
                <a:ea typeface="Oswald"/>
                <a:cs typeface="Oswald"/>
              </a:rPr>
              <a:t>Освобождение от платы за пользование жилым помещением (платы за наем) в общежитиях образовательных организаций</a:t>
            </a:r>
            <a:endParaRPr lang="ru-RU" sz="2600" cap="all">
              <a:solidFill>
                <a:schemeClr val="tx1"/>
              </a:solidFill>
              <a:latin typeface="Oswald"/>
              <a:ea typeface="Oswald"/>
              <a:cs typeface="Oswald"/>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62" name="Google Shape;162;p24"/>
          <p:cNvSpPr txBox="1"/>
          <p:nvPr/>
        </p:nvSpPr>
        <p:spPr bwMode="auto">
          <a:xfrm>
            <a:off x="747150" y="255952"/>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7711</a:t>
            </a:r>
            <a:endParaRPr sz="1500" b="1">
              <a:solidFill>
                <a:schemeClr val="tx1"/>
              </a:solidFill>
              <a:latin typeface="Oswald"/>
              <a:ea typeface="Oswald"/>
              <a:cs typeface="Oswald"/>
            </a:endParaRPr>
          </a:p>
        </p:txBody>
      </p:sp>
      <p:graphicFrame>
        <p:nvGraphicFramePr>
          <p:cNvPr id="163" name="Google Shape;163;p24"/>
          <p:cNvGraphicFramePr>
            <a:graphicFrameLocks/>
          </p:cNvGraphicFramePr>
          <p:nvPr/>
        </p:nvGraphicFramePr>
        <p:xfrm>
          <a:off x="300504" y="963652"/>
          <a:ext cx="8494225" cy="3886140"/>
        </p:xfrm>
        <a:graphic>
          <a:graphicData uri="http://schemas.openxmlformats.org/drawingml/2006/table">
            <a:tbl>
              <a:tblPr>
                <a:tableStyleId>{BF4A3D39-4975-46BA-BE83-8B02B6239DEE}</a:tableStyleId>
              </a:tblPr>
              <a:tblGrid>
                <a:gridCol w="5512925">
                  <a:extLst>
                    <a:ext uri="{9D8B030D-6E8A-4147-A177-3AD203B41FA5}">
                      <a16:colId xmlns:a16="http://schemas.microsoft.com/office/drawing/2014/main" val="20000"/>
                    </a:ext>
                  </a:extLst>
                </a:gridCol>
                <a:gridCol w="2981300">
                  <a:extLst>
                    <a:ext uri="{9D8B030D-6E8A-4147-A177-3AD203B41FA5}">
                      <a16:colId xmlns:a16="http://schemas.microsoft.com/office/drawing/2014/main" val="20001"/>
                    </a:ext>
                  </a:extLst>
                </a:gridCol>
              </a:tblGrid>
              <a:tr h="348000">
                <a:tc>
                  <a:txBody>
                    <a:bodyPr/>
                    <a:lstStyle/>
                    <a:p>
                      <a:pPr marL="0" lvl="0" indent="0" algn="ctr">
                        <a:spcBef>
                          <a:spcPts val="0"/>
                        </a:spcBef>
                        <a:spcAft>
                          <a:spcPts val="0"/>
                        </a:spcAft>
                        <a:buNone/>
                        <a:defRPr/>
                      </a:pPr>
                      <a:r>
                        <a:rPr lang="ru-RU" sz="1200" b="1">
                          <a:latin typeface="Oswald"/>
                          <a:ea typeface="Oswald"/>
                          <a:cs typeface="Oswald"/>
                        </a:rPr>
                        <a:t>Возможные категории получателей </a:t>
                      </a:r>
                      <a:endParaRPr/>
                    </a:p>
                    <a:p>
                      <a:pPr marL="0" lvl="0" indent="0" algn="ctr">
                        <a:spcBef>
                          <a:spcPts val="0"/>
                        </a:spcBef>
                        <a:spcAft>
                          <a:spcPts val="0"/>
                        </a:spcAft>
                        <a:buNone/>
                        <a:defRPr/>
                      </a:pPr>
                      <a:r>
                        <a:rPr lang="ru-RU" sz="1200" b="1">
                          <a:latin typeface="Oswald"/>
                          <a:ea typeface="Oswald"/>
                          <a:cs typeface="Oswald"/>
                        </a:rPr>
                        <a:t>(в соответствии с локальными актами образовательных организаций)</a:t>
                      </a:r>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3335900">
                <a:tc>
                  <a:txBody>
                    <a:bodyPr/>
                    <a:lstStyle/>
                    <a:p>
                      <a:pPr marL="179999" lvl="0" indent="-159424" algn="l" defTabSz="342900">
                        <a:spcBef>
                          <a:spcPts val="0"/>
                        </a:spcBef>
                        <a:spcAft>
                          <a:spcPts val="0"/>
                        </a:spcAft>
                        <a:buSzPts val="1150"/>
                        <a:buFont typeface="Oswald"/>
                        <a:buChar char="●"/>
                        <a:defRPr/>
                      </a:pPr>
                      <a:r>
                        <a:rPr lang="ru" sz="1150">
                          <a:solidFill>
                            <a:schemeClr val="tx1"/>
                          </a:solidFill>
                          <a:latin typeface="Oswald"/>
                          <a:ea typeface="Oswald"/>
                          <a:cs typeface="Oswald"/>
                        </a:rPr>
                        <a:t>Дети-сироты и дети, оставшиеся без попечения родителей </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Лица из числа детей-сирот и детей, оставшихся без попечения родителей</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Лица, потерявшие в период обучения обоих родителей или единственного родителя</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Дети-инвалиды</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Инвалиды I и II групп,</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Инвалиды с детства</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Подвергшимся воздействию радиации вследствие катастрофы на Чернобыльской АЭС и иных радиационных катастроф, вследствие ядерных испытаний на Семипалатинском полигоне</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Являющимися инвалидами вследствие военной травмы или заболевания, полученных в период прохождения военной службы, и ветеранами боевых действий</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Из числа граждан, проходивших в течение не менее трех лет военную службу по контракту на воинских должностях, подлежащих замещению солдатами, матросами, сержантами, старшинами, и уволенных с военной службы по основаниям, предусмотренным подпунктами «б«»- «г« пункта 1, подпунктом «а» пункта 2 и подпунктами «а» - «в» пункта 3 статьи 51 Федерального закона от 28 марта 1998 года № 53-ФЗ «О воинской обязанности и военной службе»</a:t>
                      </a:r>
                      <a:endParaRPr sz="1150">
                        <a:solidFill>
                          <a:schemeClr val="tx1"/>
                        </a:solidFill>
                        <a:latin typeface="Oswald"/>
                        <a:ea typeface="Oswald"/>
                        <a:cs typeface="Oswald"/>
                      </a:endParaRPr>
                    </a:p>
                    <a:p>
                      <a:pPr marL="179999" lvl="0" indent="-159424" algn="l">
                        <a:spcBef>
                          <a:spcPts val="0"/>
                        </a:spcBef>
                        <a:spcAft>
                          <a:spcPts val="0"/>
                        </a:spcAft>
                        <a:buSzPts val="1150"/>
                        <a:buFont typeface="Oswald"/>
                        <a:buChar char="●"/>
                        <a:defRPr/>
                      </a:pPr>
                      <a:r>
                        <a:rPr lang="ru" sz="1150">
                          <a:solidFill>
                            <a:schemeClr val="tx1"/>
                          </a:solidFill>
                          <a:latin typeface="Oswald"/>
                          <a:ea typeface="Oswald"/>
                          <a:cs typeface="Oswald"/>
                        </a:rPr>
                        <a:t>Получившие государственную социальную помощь</a:t>
                      </a:r>
                      <a:endParaRPr sz="1150">
                        <a:solidFill>
                          <a:schemeClr val="tx1"/>
                        </a:solidFill>
                        <a:latin typeface="Oswald"/>
                        <a:ea typeface="Oswald"/>
                        <a:cs typeface="Oswald"/>
                      </a:endParaRPr>
                    </a:p>
                  </a:txBody>
                  <a:tcPr marL="91425" marR="91425" marT="91425" marB="91425"/>
                </a:tc>
                <a:tc>
                  <a:txBody>
                    <a:bodyPr/>
                    <a:lstStyle/>
                    <a:p>
                      <a:pPr marL="179999" lvl="0" indent="-158750" algn="l">
                        <a:spcBef>
                          <a:spcPts val="0"/>
                        </a:spcBef>
                        <a:spcAft>
                          <a:spcPts val="0"/>
                        </a:spcAft>
                        <a:buSzPts val="1150"/>
                        <a:buFont typeface="Oswald"/>
                        <a:buChar char="●"/>
                        <a:defRPr/>
                      </a:pPr>
                      <a:r>
                        <a:rPr lang="ru" sz="1150">
                          <a:solidFill>
                            <a:schemeClr val="tx1"/>
                          </a:solidFill>
                          <a:latin typeface="Oswald"/>
                          <a:ea typeface="Oswald"/>
                          <a:cs typeface="Oswald"/>
                        </a:rPr>
                        <a:t>Подача заявления руководителю образовательной организации</a:t>
                      </a:r>
                      <a:endParaRPr sz="1150">
                        <a:solidFill>
                          <a:schemeClr val="tx1"/>
                        </a:solidFill>
                        <a:latin typeface="Oswald"/>
                        <a:ea typeface="Oswald"/>
                        <a:cs typeface="Oswald"/>
                      </a:endParaRPr>
                    </a:p>
                    <a:p>
                      <a:pPr marL="179999" lvl="0" indent="-158750" algn="l">
                        <a:spcBef>
                          <a:spcPts val="0"/>
                        </a:spcBef>
                        <a:spcAft>
                          <a:spcPts val="0"/>
                        </a:spcAft>
                        <a:buSzPts val="1150"/>
                        <a:buFont typeface="Oswald"/>
                        <a:buChar char="●"/>
                        <a:defRPr/>
                      </a:pPr>
                      <a:r>
                        <a:rPr lang="ru" sz="1150">
                          <a:solidFill>
                            <a:schemeClr val="tx1"/>
                          </a:solidFill>
                          <a:latin typeface="Oswald"/>
                          <a:ea typeface="Oswald"/>
                          <a:cs typeface="Oswald"/>
                        </a:rPr>
                        <a:t>Документы, подтверждающий соответствие одной из категорий граждан, определенных частью 5 статьи 36 Федерального закона</a:t>
                      </a:r>
                      <a:br>
                        <a:rPr lang="ru" sz="1150">
                          <a:solidFill>
                            <a:schemeClr val="tx1"/>
                          </a:solidFill>
                          <a:latin typeface="Oswald"/>
                          <a:ea typeface="Oswald"/>
                          <a:cs typeface="Oswald"/>
                        </a:rPr>
                      </a:br>
                      <a:r>
                        <a:rPr lang="ru" sz="1150">
                          <a:solidFill>
                            <a:schemeClr val="tx1"/>
                          </a:solidFill>
                          <a:latin typeface="Oswald"/>
                          <a:ea typeface="Oswald"/>
                          <a:cs typeface="Oswald"/>
                        </a:rPr>
                        <a:t> от 29 декабря 2012 года № 273-ФЗ </a:t>
                      </a:r>
                      <a:br>
                        <a:rPr lang="ru" sz="1150">
                          <a:solidFill>
                            <a:schemeClr val="tx1"/>
                          </a:solidFill>
                          <a:latin typeface="Oswald"/>
                          <a:ea typeface="Oswald"/>
                          <a:cs typeface="Oswald"/>
                        </a:rPr>
                      </a:br>
                      <a:r>
                        <a:rPr lang="ru" sz="1150">
                          <a:solidFill>
                            <a:schemeClr val="tx1"/>
                          </a:solidFill>
                          <a:latin typeface="Oswald"/>
                          <a:ea typeface="Oswald"/>
                          <a:cs typeface="Oswald"/>
                        </a:rPr>
                        <a:t>«Об образовании в Российской Федерации»</a:t>
                      </a:r>
                      <a:endParaRPr sz="1150">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1"/>
                  </a:ext>
                </a:extLst>
              </a:tr>
            </a:tbl>
          </a:graphicData>
        </a:graphic>
      </p:graphicFrame>
      <p:sp>
        <p:nvSpPr>
          <p:cNvPr id="164" name="Google Shape;164;p24"/>
          <p:cNvSpPr txBox="1">
            <a:spLocks noGrp="1"/>
          </p:cNvSpPr>
          <p:nvPr>
            <p:ph type="ctrTitle"/>
          </p:nvPr>
        </p:nvSpPr>
        <p:spPr bwMode="auto">
          <a:xfrm>
            <a:off x="2674050" y="256227"/>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defRPr/>
            </a:pPr>
            <a:r>
              <a:rPr lang="ru-RU" sz="1300" cap="all">
                <a:solidFill>
                  <a:schemeClr val="tx1"/>
                </a:solidFill>
                <a:latin typeface="Oswald"/>
                <a:ea typeface="Oswald"/>
                <a:cs typeface="Oswald"/>
              </a:rPr>
              <a:t>Освобождение от платы за пользование жилым помещением (платы за наем) в общежитиях образовательных организаций</a:t>
            </a:r>
            <a:endParaRPr sz="2600" cap="all">
              <a:solidFill>
                <a:schemeClr val="tx1"/>
              </a:solidFill>
              <a:latin typeface="Oswald"/>
              <a:ea typeface="Oswald"/>
              <a:cs typeface="Oswa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aphicFrame>
        <p:nvGraphicFramePr>
          <p:cNvPr id="122" name="Google Shape;122;p18"/>
          <p:cNvGraphicFramePr>
            <a:graphicFrameLocks/>
          </p:cNvGraphicFramePr>
          <p:nvPr/>
        </p:nvGraphicFramePr>
        <p:xfrm>
          <a:off x="311731" y="879823"/>
          <a:ext cx="8494225" cy="4206180"/>
        </p:xfrm>
        <a:graphic>
          <a:graphicData uri="http://schemas.openxmlformats.org/drawingml/2006/table">
            <a:tbl>
              <a:tblPr>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200" b="1">
                          <a:solidFill>
                            <a:schemeClr val="tx1"/>
                          </a:solidFill>
                          <a:latin typeface="Oswald"/>
                          <a:ea typeface="Oswald"/>
                          <a:cs typeface="Oswald"/>
                        </a:rPr>
                        <a:t>Категория получателей </a:t>
                      </a:r>
                    </a:p>
                    <a:p>
                      <a:pPr marL="0" lvl="0" indent="0" algn="ctr">
                        <a:spcBef>
                          <a:spcPts val="0"/>
                        </a:spcBef>
                        <a:spcAft>
                          <a:spcPts val="0"/>
                        </a:spcAft>
                        <a:buNone/>
                        <a:defRPr/>
                      </a:pPr>
                      <a:r>
                        <a:rPr lang="ru-RU" sz="1200" b="1">
                          <a:solidFill>
                            <a:schemeClr val="tx1"/>
                          </a:solidFill>
                          <a:latin typeface="Oswald"/>
                          <a:ea typeface="Oswald"/>
                          <a:cs typeface="Oswald"/>
                        </a:rPr>
                        <a:t>(в соответствии с НПА Свердловской области)</a:t>
                      </a:r>
                      <a:endParaRPr sz="1200" b="1">
                        <a:solidFill>
                          <a:schemeClr val="tx1"/>
                        </a:solidFill>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solidFill>
                            <a:schemeClr val="tx1"/>
                          </a:solidFill>
                          <a:latin typeface="Oswald"/>
                          <a:ea typeface="Oswald"/>
                          <a:cs typeface="Oswald"/>
                        </a:rPr>
                        <a:t>Порядок получения</a:t>
                      </a:r>
                      <a:endParaRPr sz="1200" b="1">
                        <a:solidFill>
                          <a:schemeClr val="tx1"/>
                        </a:solidFill>
                        <a:latin typeface="Oswald"/>
                        <a:ea typeface="Oswald"/>
                        <a:cs typeface="Oswald"/>
                      </a:endParaRPr>
                    </a:p>
                  </a:txBody>
                  <a:tcPr marL="91425" marR="91425" marT="91425" marB="91425"/>
                </a:tc>
                <a:extLst>
                  <a:ext uri="{0D108BD9-81ED-4DB2-BD59-A6C34878D82A}">
                    <a16:rowId xmlns:a16="http://schemas.microsoft.com/office/drawing/2014/main" val="10000"/>
                  </a:ext>
                </a:extLst>
              </a:tr>
              <a:tr h="0">
                <a:tc>
                  <a:txBody>
                    <a:bodyPr/>
                    <a:lstStyle/>
                    <a:p>
                      <a:pPr marL="179999" lvl="0" indent="-162599" algn="l">
                        <a:spcBef>
                          <a:spcPts val="0"/>
                        </a:spcBef>
                        <a:spcAft>
                          <a:spcPts val="0"/>
                        </a:spcAft>
                        <a:buSzPts val="1200"/>
                        <a:buFont typeface="Oswald"/>
                        <a:buChar char="●"/>
                        <a:defRPr/>
                      </a:pPr>
                      <a:r>
                        <a:rPr lang="ru-RU" sz="1200" b="0">
                          <a:solidFill>
                            <a:schemeClr val="tx1"/>
                          </a:solidFill>
                          <a:latin typeface="Oswald"/>
                          <a:ea typeface="Oswald"/>
                          <a:cs typeface="Oswald"/>
                        </a:rPr>
                        <a:t>дети-сироты с ограниченными возможностями здоровья (в том числе </a:t>
                      </a:r>
                      <a:br>
                        <a:rPr lang="ru-RU" sz="1200" b="0">
                          <a:solidFill>
                            <a:schemeClr val="tx1"/>
                          </a:solidFill>
                          <a:latin typeface="Oswald"/>
                          <a:ea typeface="Oswald"/>
                          <a:cs typeface="Oswald"/>
                        </a:rPr>
                      </a:br>
                      <a:r>
                        <a:rPr lang="ru-RU" sz="1200" b="0">
                          <a:solidFill>
                            <a:schemeClr val="tx1"/>
                          </a:solidFill>
                          <a:latin typeface="Oswald"/>
                          <a:ea typeface="Oswald"/>
                          <a:cs typeface="Oswald"/>
                        </a:rPr>
                        <a:t>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1200" b="0">
                        <a:solidFill>
                          <a:schemeClr val="tx1"/>
                        </a:solidFill>
                        <a:latin typeface="Oswald"/>
                        <a:ea typeface="Oswald"/>
                        <a:cs typeface="Oswald"/>
                      </a:endParaRPr>
                    </a:p>
                  </a:txBody>
                  <a:tcPr marL="91425" marR="91425" marT="91425" marB="91425"/>
                </a:tc>
                <a:tc rowSpan="3">
                  <a:txBody>
                    <a:bodyPr/>
                    <a:lstStyle/>
                    <a:p>
                      <a:pPr marL="179999" lvl="0" indent="-162599" algn="l">
                        <a:spcBef>
                          <a:spcPts val="0"/>
                        </a:spcBef>
                        <a:spcAft>
                          <a:spcPts val="0"/>
                        </a:spcAft>
                        <a:buSzPts val="1200"/>
                        <a:buFont typeface="Oswald"/>
                        <a:buChar char="●"/>
                        <a:defRPr/>
                      </a:pPr>
                      <a:r>
                        <a:rPr lang="ru" sz="1200">
                          <a:solidFill>
                            <a:schemeClr val="tx1"/>
                          </a:solidFill>
                          <a:latin typeface="Oswald"/>
                          <a:ea typeface="Oswald"/>
                          <a:cs typeface="Oswald"/>
                        </a:rPr>
                        <a:t>Подача заявления руководителю образовательной организации</a:t>
                      </a:r>
                      <a:endParaRPr sz="1200">
                        <a:solidFill>
                          <a:schemeClr val="tx1"/>
                        </a:solidFill>
                        <a:latin typeface="Oswald"/>
                        <a:ea typeface="Oswald"/>
                        <a:cs typeface="Oswald"/>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Копия паспорта или иного документа, удостоверяющего личность заявителя)</a:t>
                      </a:r>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Документы, подтверждающие полномочия законного представителя несовершеннолетнего обучающегося </a:t>
                      </a:r>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Справка, выданная органам опеки и попечительства по месту жительства несовершеннолетнего обучающегося или по месту хранения личного дела обучающегося, достигшего 18-летнего возраста, содержащая реквизиты документов, свидетельствующих об обстоятельствах утраты (отсутствия) попечения его родителей (единственного родителя)</a:t>
                      </a:r>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Сведения о банковских реквизитах и номере лицевого счета обучающегося, открытого в российской кредитной организации на имя обучающегося</a:t>
                      </a:r>
                      <a:endParaRPr/>
                    </a:p>
                    <a:p>
                      <a:pPr marL="179999" lvl="0" indent="-162599" algn="l">
                        <a:spcBef>
                          <a:spcPts val="0"/>
                        </a:spcBef>
                        <a:spcAft>
                          <a:spcPts val="0"/>
                        </a:spcAft>
                        <a:buSzPts val="1200"/>
                        <a:buFont typeface="Oswald"/>
                        <a:buChar char="●"/>
                        <a:defRPr/>
                      </a:pPr>
                      <a:r>
                        <a:rPr lang="ru-RU" sz="1200">
                          <a:solidFill>
                            <a:schemeClr val="tx1"/>
                          </a:solidFill>
                          <a:latin typeface="Oswald"/>
                          <a:ea typeface="Oswald"/>
                          <a:cs typeface="Oswald"/>
                        </a:rPr>
                        <a:t>заявление о согласии на обработку персональных данных заявителя в соответствии с законодательством Российской Федерации (в случае отсутствия заявления в образовательной организации)</a:t>
                      </a: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a:spcBef>
                          <a:spcPts val="0"/>
                        </a:spcBef>
                        <a:spcAft>
                          <a:spcPts val="0"/>
                        </a:spcAft>
                        <a:buSzPts val="1200"/>
                        <a:buFont typeface="Oswald"/>
                        <a:buChar char="●"/>
                        <a:defRPr/>
                      </a:pPr>
                      <a:r>
                        <a:rPr lang="ru-RU" sz="1200" b="0">
                          <a:solidFill>
                            <a:schemeClr val="tx1"/>
                          </a:solidFill>
                          <a:latin typeface="Oswald"/>
                          <a:ea typeface="Oswald"/>
                          <a:cs typeface="Oswald"/>
                        </a:rPr>
                        <a:t>дети, оставшиеся без попечения родителей</a:t>
                      </a:r>
                      <a:r>
                        <a:rPr lang="ru-RU" sz="1200" b="0">
                          <a:solidFill>
                            <a:srgbClr val="FF0000"/>
                          </a:solidFill>
                          <a:latin typeface="Oswald"/>
                          <a:ea typeface="Oswald"/>
                          <a:cs typeface="Oswald"/>
                        </a:rPr>
                        <a:t>,</a:t>
                      </a:r>
                      <a:r>
                        <a:rPr lang="ru-RU" sz="1200" b="0">
                          <a:solidFill>
                            <a:schemeClr val="tx1"/>
                          </a:solidFill>
                          <a:latin typeface="Oswald"/>
                          <a:ea typeface="Oswald"/>
                          <a:cs typeface="Oswald"/>
                        </a:rPr>
                        <a:t> с ограниченными возможностями здоровья (в том числе 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1200" b="0">
                        <a:solidFill>
                          <a:schemeClr val="tx1"/>
                        </a:solidFill>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2"/>
                  </a:ext>
                </a:extLst>
              </a:tr>
              <a:tr h="0">
                <a:tc>
                  <a:txBody>
                    <a:bodyPr/>
                    <a:lstStyle/>
                    <a:p>
                      <a:pPr marL="179999" lvl="0" indent="-162599" algn="l">
                        <a:spcBef>
                          <a:spcPts val="0"/>
                        </a:spcBef>
                        <a:spcAft>
                          <a:spcPts val="0"/>
                        </a:spcAft>
                        <a:buSzPts val="1200"/>
                        <a:buFont typeface="Oswald"/>
                        <a:buChar char="●"/>
                        <a:defRPr/>
                      </a:pPr>
                      <a:r>
                        <a:rPr lang="ru-RU" sz="1200" b="0">
                          <a:solidFill>
                            <a:schemeClr val="tx1"/>
                          </a:solidFill>
                          <a:latin typeface="Oswald"/>
                          <a:ea typeface="Oswald"/>
                          <a:cs typeface="Oswald"/>
                        </a:rPr>
                        <a:t>лица из числа детей-сирот и детей, оставшихся без попечения родителей</a:t>
                      </a:r>
                      <a:r>
                        <a:rPr lang="ru-RU" sz="1200" b="0">
                          <a:solidFill>
                            <a:srgbClr val="FF0000"/>
                          </a:solidFill>
                          <a:latin typeface="Oswald"/>
                          <a:ea typeface="Oswald"/>
                          <a:cs typeface="Oswald"/>
                        </a:rPr>
                        <a:t>,</a:t>
                      </a:r>
                      <a:r>
                        <a:rPr lang="ru-RU" sz="1200" b="0">
                          <a:solidFill>
                            <a:schemeClr val="tx1"/>
                          </a:solidFill>
                          <a:latin typeface="Oswald"/>
                          <a:ea typeface="Oswald"/>
                          <a:cs typeface="Oswald"/>
                        </a:rPr>
                        <a:t> с ограниченными возможностями здоровья (в том числе с нарушением интеллекта), обучающиеся по очной форме обучения по программам переподготовки рабочих и служащих за счет средств областного бюджета</a:t>
                      </a:r>
                      <a:endParaRPr sz="1200" b="0">
                        <a:solidFill>
                          <a:schemeClr val="tx1"/>
                        </a:solidFill>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bl>
          </a:graphicData>
        </a:graphic>
      </p:graphicFrame>
      <p:sp>
        <p:nvSpPr>
          <p:cNvPr id="6" name="Google Shape;113;p17"/>
          <p:cNvSpPr txBox="1"/>
          <p:nvPr/>
        </p:nvSpPr>
        <p:spPr bwMode="auto">
          <a:xfrm>
            <a:off x="2792462" y="172123"/>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Tx/>
              <a:defRPr/>
            </a:pPr>
            <a:r>
              <a:rPr lang="ru-RU" sz="1000" cap="all">
                <a:solidFill>
                  <a:schemeClr val="tx1"/>
                </a:solidFill>
                <a:latin typeface="Oswald"/>
                <a:ea typeface="Oswald"/>
                <a:cs typeface="Oswald"/>
              </a:rPr>
              <a:t>Ежемесячная денежная выплата детям-сиротам и детям, оставшимся без попечения родителей, лицам из числа детей-сирот и детей, оставшихся без попечения родителей, с ограниченными возможностями здоровья (в том числе с нарушением интеллекта), обучающимся по очной форме обучения по программам переподготовки рабочих и служащих за счет средств областного бюджета</a:t>
            </a:r>
          </a:p>
        </p:txBody>
      </p:sp>
      <p:sp>
        <p:nvSpPr>
          <p:cNvPr id="7" name="Google Shape;115;p17"/>
          <p:cNvSpPr txBox="1"/>
          <p:nvPr/>
        </p:nvSpPr>
        <p:spPr bwMode="auto">
          <a:xfrm>
            <a:off x="766886" y="172123"/>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solidFill>
                  <a:schemeClr val="tx1"/>
                </a:solidFill>
                <a:latin typeface="Oswald"/>
                <a:ea typeface="Oswald"/>
                <a:cs typeface="Oswald"/>
              </a:rPr>
              <a:t>КОД МЕРЫ 0448</a:t>
            </a:r>
            <a:endParaRPr sz="1500" b="1">
              <a:solidFill>
                <a:schemeClr val="tx1"/>
              </a:solidFill>
              <a:latin typeface="Oswald"/>
              <a:ea typeface="Oswald"/>
              <a:cs typeface="Oswa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28" name="Google Shape;128;p19"/>
          <p:cNvSpPr/>
          <p:nvPr/>
        </p:nvSpPr>
        <p:spPr bwMode="auto">
          <a:xfrm>
            <a:off x="458945" y="934164"/>
            <a:ext cx="7909321" cy="3748677"/>
          </a:xfrm>
          <a:prstGeom prst="rect">
            <a:avLst/>
          </a:prstGeom>
          <a:noFill/>
          <a:ln>
            <a:noFill/>
          </a:ln>
        </p:spPr>
        <p:txBody>
          <a:bodyPr spcFirstLastPara="1" wrap="square" lIns="90000" tIns="34275" rIns="68575" bIns="34275" anchor="ctr"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Федеральный закон от 29 декабря 2012 года № 273-ФЗ «Об образовании в Российской Федерации»</a:t>
            </a:r>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Закон Свердловской области от 15 июля 2013 года № 78-ОЗ «Об образовании в Свердловской области»</a:t>
            </a:r>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endParaRPr/>
          </a:p>
          <a:p>
            <a:pPr marL="460800" lvl="0" indent="-312950" algn="just">
              <a:buClr>
                <a:schemeClr val="dk2"/>
              </a:buClr>
              <a:buSzPts val="1300"/>
              <a:buFont typeface="Oswald"/>
              <a:buChar char="●"/>
              <a:defRPr/>
            </a:pPr>
            <a:endParaRPr lang="ru-RU">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60800" marR="0" lvl="0" indent="-312950" algn="just">
              <a:spcBef>
                <a:spcPts val="0"/>
              </a:spcBef>
              <a:spcAft>
                <a:spcPts val="0"/>
              </a:spcAft>
              <a:buClr>
                <a:schemeClr val="dk2"/>
              </a:buClr>
              <a:buSzPts val="1300"/>
              <a:buFont typeface="Oswald"/>
              <a:buChar char="●"/>
              <a:defRPr/>
            </a:pPr>
            <a:r>
              <a:rPr lang="ru">
                <a:solidFill>
                  <a:schemeClr val="tx1"/>
                </a:solidFill>
                <a:latin typeface="Oswald"/>
                <a:ea typeface="Oswald"/>
                <a:cs typeface="Oswald"/>
              </a:rPr>
              <a:t>Размер выплаты: 57 007,8 руб. (по состоянию на 01.09.2025)</a:t>
            </a:r>
            <a:endParaRPr>
              <a:solidFill>
                <a:schemeClr val="tx1"/>
              </a:solidFill>
              <a:latin typeface="Oswald"/>
              <a:ea typeface="Oswald"/>
              <a:cs typeface="Oswald"/>
            </a:endParaRPr>
          </a:p>
          <a:p>
            <a:pPr marL="457200" marR="0" lvl="0" indent="0" algn="just">
              <a:spcBef>
                <a:spcPts val="0"/>
              </a:spcBef>
              <a:spcAft>
                <a:spcPts val="0"/>
              </a:spcAft>
              <a:buNone/>
              <a:defRPr/>
            </a:pPr>
            <a:endParaRPr>
              <a:solidFill>
                <a:srgbClr val="FF0000"/>
              </a:solidFill>
              <a:latin typeface="Oswald"/>
              <a:ea typeface="Oswald"/>
              <a:cs typeface="Oswald"/>
            </a:endParaRPr>
          </a:p>
          <a:p>
            <a:pPr marL="0" marR="0" lvl="0" indent="0" algn="ctr">
              <a:spcBef>
                <a:spcPts val="0"/>
              </a:spcBef>
              <a:spcAft>
                <a:spcPts val="0"/>
              </a:spcAft>
              <a:buNone/>
              <a:defRPr/>
            </a:pPr>
            <a:r>
              <a:rPr lang="ru" b="1">
                <a:solidFill>
                  <a:schemeClr val="tx1"/>
                </a:solidFill>
                <a:latin typeface="Oswald"/>
                <a:ea typeface="Oswald"/>
                <a:cs typeface="Oswald"/>
              </a:rPr>
              <a:t>Периодичность выплаты</a:t>
            </a:r>
            <a:endParaRPr b="1">
              <a:solidFill>
                <a:schemeClr val="tx1"/>
              </a:solidFill>
              <a:latin typeface="Oswald"/>
              <a:ea typeface="Oswald"/>
              <a:cs typeface="Oswald"/>
            </a:endParaRPr>
          </a:p>
          <a:p>
            <a:pPr marL="460800" lvl="0" indent="-319299" algn="l">
              <a:spcBef>
                <a:spcPts val="0"/>
              </a:spcBef>
              <a:spcAft>
                <a:spcPts val="0"/>
              </a:spcAft>
              <a:buClr>
                <a:schemeClr val="dk2"/>
              </a:buClr>
              <a:buSzPts val="1400"/>
              <a:buFont typeface="Oswald"/>
              <a:buChar char="●"/>
              <a:defRPr/>
            </a:pPr>
            <a:r>
              <a:rPr lang="ru">
                <a:solidFill>
                  <a:schemeClr val="tx1"/>
                </a:solidFill>
                <a:latin typeface="Oswald"/>
                <a:ea typeface="Oswald"/>
                <a:cs typeface="Oswald"/>
              </a:rPr>
              <a:t>Единовременно</a:t>
            </a:r>
            <a:endParaRPr b="1">
              <a:solidFill>
                <a:srgbClr val="FF0000"/>
              </a:solidFill>
              <a:latin typeface="Oswald"/>
              <a:ea typeface="Oswald"/>
              <a:cs typeface="Oswald"/>
            </a:endParaRPr>
          </a:p>
        </p:txBody>
      </p:sp>
      <p:sp>
        <p:nvSpPr>
          <p:cNvPr id="6" name="Google Shape;134;p20"/>
          <p:cNvSpPr txBox="1"/>
          <p:nvPr/>
        </p:nvSpPr>
        <p:spPr bwMode="auto">
          <a:xfrm>
            <a:off x="747150" y="226464"/>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0475</a:t>
            </a:r>
            <a:endParaRPr sz="1500" b="1">
              <a:latin typeface="Oswald"/>
              <a:ea typeface="Oswald"/>
              <a:cs typeface="Oswald"/>
            </a:endParaRPr>
          </a:p>
        </p:txBody>
      </p:sp>
      <p:sp>
        <p:nvSpPr>
          <p:cNvPr id="7" name="Google Shape;136;p20"/>
          <p:cNvSpPr txBox="1">
            <a:spLocks noGrp="1"/>
          </p:cNvSpPr>
          <p:nvPr>
            <p:ph type="ctrTitle"/>
          </p:nvPr>
        </p:nvSpPr>
        <p:spPr bwMode="auto">
          <a:xfrm>
            <a:off x="2674050" y="226464"/>
            <a:ext cx="5760000" cy="707700"/>
          </a:xfrm>
          <a:prstGeom prst="rect">
            <a:avLst/>
          </a:prstGeom>
          <a:noFill/>
          <a:ln>
            <a:noFill/>
          </a:ln>
        </p:spPr>
        <p:txBody>
          <a:bodyPr spcFirstLastPara="1" wrap="square" lIns="68575" tIns="34275" rIns="68575" bIns="34275" anchor="ctr" anchorCtr="0">
            <a:noAutofit/>
          </a:bodyPr>
          <a:lstStyle/>
          <a:p>
            <a:pPr lvl="0" algn="l">
              <a:lnSpc>
                <a:spcPct val="90000"/>
              </a:lnSpc>
              <a:spcBef>
                <a:spcPts val="0"/>
              </a:spcBef>
              <a:buClr>
                <a:schemeClr val="dk1"/>
              </a:buClr>
              <a:buSzPts val="1100"/>
              <a:defRPr/>
            </a:pPr>
            <a:r>
              <a:rPr lang="ru-RU" sz="1300" cap="all">
                <a:solidFill>
                  <a:srgbClr val="000000"/>
                </a:solidFill>
                <a:latin typeface="Oswald"/>
                <a:ea typeface="Oswald"/>
                <a:cs typeface="Oswald"/>
              </a:rPr>
              <a:t>Денежная компенсация на приобретение комплекта одежды, обуви, мягкого инвентаря для выпускников</a:t>
            </a:r>
            <a:endParaRPr sz="1300" cap="all">
              <a:solidFill>
                <a:srgbClr val="000000"/>
              </a:solidFill>
              <a:latin typeface="Oswald"/>
              <a:ea typeface="Oswald"/>
              <a:cs typeface="Oswa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34" name="Google Shape;134;p20"/>
          <p:cNvSpPr txBox="1"/>
          <p:nvPr/>
        </p:nvSpPr>
        <p:spPr bwMode="auto">
          <a:xfrm>
            <a:off x="747150" y="48960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0475</a:t>
            </a:r>
            <a:endParaRPr sz="1500" b="1">
              <a:latin typeface="Oswald"/>
              <a:ea typeface="Oswald"/>
              <a:cs typeface="Oswald"/>
            </a:endParaRPr>
          </a:p>
        </p:txBody>
      </p:sp>
      <p:graphicFrame>
        <p:nvGraphicFramePr>
          <p:cNvPr id="135" name="Google Shape;135;p20"/>
          <p:cNvGraphicFramePr>
            <a:graphicFrameLocks/>
          </p:cNvGraphicFramePr>
          <p:nvPr/>
        </p:nvGraphicFramePr>
        <p:xfrm>
          <a:off x="324888" y="1271770"/>
          <a:ext cx="8494225" cy="3291690"/>
        </p:xfrm>
        <a:graphic>
          <a:graphicData uri="http://schemas.openxmlformats.org/drawingml/2006/table">
            <a:tbl>
              <a:tblPr>
                <a:tableStyleId>{BF4A3D39-4975-46BA-BE83-8B02B6239DEE}</a:tableStyleId>
              </a:tblPr>
              <a:tblGrid>
                <a:gridCol w="4590675">
                  <a:extLst>
                    <a:ext uri="{9D8B030D-6E8A-4147-A177-3AD203B41FA5}">
                      <a16:colId xmlns:a16="http://schemas.microsoft.com/office/drawing/2014/main" val="20000"/>
                    </a:ext>
                  </a:extLst>
                </a:gridCol>
                <a:gridCol w="3903550">
                  <a:extLst>
                    <a:ext uri="{9D8B030D-6E8A-4147-A177-3AD203B41FA5}">
                      <a16:colId xmlns:a16="http://schemas.microsoft.com/office/drawing/2014/main" val="20001"/>
                    </a:ext>
                  </a:extLst>
                </a:gridCol>
              </a:tblGrid>
              <a:tr h="0">
                <a:tc>
                  <a:txBody>
                    <a:bodyPr/>
                    <a:lstStyle/>
                    <a:p>
                      <a:pPr marL="0" lvl="0" indent="0" algn="ctr">
                        <a:spcBef>
                          <a:spcPts val="0"/>
                        </a:spcBef>
                        <a:spcAft>
                          <a:spcPts val="0"/>
                        </a:spcAft>
                        <a:buNone/>
                        <a:defRPr/>
                      </a:pPr>
                      <a:r>
                        <a:rPr lang="ru-RU" sz="1200" b="1">
                          <a:latin typeface="Oswald"/>
                          <a:ea typeface="Oswald"/>
                          <a:cs typeface="Oswald"/>
                        </a:rPr>
                        <a:t>Категория получателей </a:t>
                      </a:r>
                    </a:p>
                    <a:p>
                      <a:pPr marL="0" lvl="0" indent="0" algn="ctr">
                        <a:spcBef>
                          <a:spcPts val="0"/>
                        </a:spcBef>
                        <a:spcAft>
                          <a:spcPts val="0"/>
                        </a:spcAft>
                        <a:buNone/>
                        <a:defRPr/>
                      </a:pPr>
                      <a:r>
                        <a:rPr lang="ru-RU" sz="1200" b="1">
                          <a:latin typeface="Oswald"/>
                          <a:ea typeface="Oswald"/>
                          <a:cs typeface="Oswald"/>
                        </a:rPr>
                        <a:t>(в соответствии с НПА Свердловской области)</a:t>
                      </a:r>
                      <a:endParaRPr sz="1200" b="1">
                        <a:latin typeface="Oswald"/>
                        <a:ea typeface="Oswald"/>
                        <a:cs typeface="Oswald"/>
                      </a:endParaRPr>
                    </a:p>
                  </a:txBody>
                  <a:tcPr marL="91425" marR="91425" marT="91425" marB="91425"/>
                </a:tc>
                <a:tc>
                  <a:txBody>
                    <a:bodyPr/>
                    <a:lstStyle/>
                    <a:p>
                      <a:pPr marL="0" lvl="0" indent="0" algn="ctr">
                        <a:spcBef>
                          <a:spcPts val="0"/>
                        </a:spcBef>
                        <a:spcAft>
                          <a:spcPts val="0"/>
                        </a:spcAft>
                        <a:buNone/>
                        <a:defRPr/>
                      </a:pPr>
                      <a:r>
                        <a:rPr lang="ru" sz="1200" b="1">
                          <a:latin typeface="Oswald"/>
                          <a:ea typeface="Oswald"/>
                          <a:cs typeface="Oswald"/>
                        </a:rPr>
                        <a:t>Порядок получения</a:t>
                      </a:r>
                      <a:endParaRPr sz="1200" b="1">
                        <a:latin typeface="Oswald"/>
                        <a:ea typeface="Oswald"/>
                        <a:cs typeface="Oswald"/>
                      </a:endParaRPr>
                    </a:p>
                  </a:txBody>
                  <a:tcPr marL="91425" marR="91425" marT="91425" marB="91425"/>
                </a:tc>
                <a:extLst>
                  <a:ext uri="{0D108BD9-81ED-4DB2-BD59-A6C34878D82A}">
                    <a16:rowId xmlns:a16="http://schemas.microsoft.com/office/drawing/2014/main" val="10000"/>
                  </a:ext>
                </a:extLst>
              </a:tr>
              <a:tr h="464125">
                <a:tc>
                  <a:txBody>
                    <a:bodyPr/>
                    <a:lstStyle/>
                    <a:p>
                      <a:pPr marL="179999" marR="0" lvl="0" indent="-162599" algn="l" defTabSz="342900">
                        <a:lnSpc>
                          <a:spcPct val="100000"/>
                        </a:lnSpc>
                        <a:spcBef>
                          <a:spcPts val="0"/>
                        </a:spcBef>
                        <a:spcAft>
                          <a:spcPts val="0"/>
                        </a:spcAft>
                        <a:buClrTx/>
                        <a:buSzPts val="1200"/>
                        <a:buFont typeface="Oswald"/>
                        <a:buChar char="●"/>
                        <a:defRPr/>
                      </a:pPr>
                      <a:r>
                        <a:rPr lang="ru-RU" sz="1200">
                          <a:solidFill>
                            <a:srgbClr val="000000"/>
                          </a:solidFill>
                          <a:latin typeface="Oswald"/>
                          <a:ea typeface="Oswald"/>
                          <a:cs typeface="Oswald"/>
                        </a:rPr>
                        <a:t>Лица, потерявшие в период их обучения обоих родителей или единственного родителя, обучающиеся по очной форме за счет средств областного бюджета или бюджетов муниципальных образований, расположенных на территории Свердловской области, по основным профессиональным образовательным программам и (или) по программам профессиональной подготовки по профессиям рабочих, должностям служащих</a:t>
                      </a:r>
                      <a:endParaRPr sz="1200">
                        <a:solidFill>
                          <a:srgbClr val="000000"/>
                        </a:solidFill>
                        <a:latin typeface="Oswald"/>
                        <a:ea typeface="Oswald"/>
                        <a:cs typeface="Oswald"/>
                      </a:endParaRPr>
                    </a:p>
                  </a:txBody>
                  <a:tcPr marL="91425" marR="91425" marT="91425" marB="91425"/>
                </a:tc>
                <a:tc>
                  <a:txBody>
                    <a:bodyPr/>
                    <a:lstStyle/>
                    <a:p>
                      <a:pPr marL="179999" lvl="0" indent="-161925"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solidFill>
                          <a:srgbClr val="FF0000"/>
                        </a:solidFill>
                        <a:latin typeface="Oswald"/>
                        <a:ea typeface="Oswald"/>
                        <a:cs typeface="Oswald"/>
                      </a:endParaRPr>
                    </a:p>
                    <a:p>
                      <a:pPr marL="179999" lvl="0" indent="-161925" algn="l">
                        <a:spcBef>
                          <a:spcPts val="0"/>
                        </a:spcBef>
                        <a:spcAft>
                          <a:spcPts val="0"/>
                        </a:spcAft>
                        <a:buSzPts val="1200"/>
                        <a:buFont typeface="Oswald"/>
                        <a:buChar char="●"/>
                        <a:defRPr/>
                      </a:pPr>
                      <a:r>
                        <a:rPr lang="ru" sz="1200">
                          <a:latin typeface="Oswald"/>
                          <a:ea typeface="Oswald"/>
                          <a:cs typeface="Oswald"/>
                        </a:rPr>
                        <a:t>Свидетельство о смерти обоих родителей или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1"/>
                  </a:ext>
                </a:extLst>
              </a:tr>
              <a:tr h="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Дети-сироты</a:t>
                      </a:r>
                      <a:endParaRPr sz="1200">
                        <a:latin typeface="Oswald"/>
                        <a:ea typeface="Oswald"/>
                        <a:cs typeface="Oswald"/>
                      </a:endParaRPr>
                    </a:p>
                  </a:txBody>
                  <a:tcPr marL="91425" marR="91425" marT="91425" marB="91425"/>
                </a:tc>
                <a:tc rowSpan="3">
                  <a:txBody>
                    <a:bodyPr/>
                    <a:lstStyle/>
                    <a:p>
                      <a:pPr marL="179999" lvl="0" indent="-166199" algn="l">
                        <a:spcBef>
                          <a:spcPts val="0"/>
                        </a:spcBef>
                        <a:spcAft>
                          <a:spcPts val="0"/>
                        </a:spcAft>
                        <a:buSzPts val="1200"/>
                        <a:buFont typeface="Oswald"/>
                        <a:buChar char="●"/>
                        <a:defRPr/>
                      </a:pPr>
                      <a:r>
                        <a:rPr lang="ru" sz="1200">
                          <a:latin typeface="Oswald"/>
                          <a:ea typeface="Oswald"/>
                          <a:cs typeface="Oswald"/>
                        </a:rPr>
                        <a:t>Подача заявления руководителю образовательной организации</a:t>
                      </a:r>
                      <a:endParaRPr sz="1200">
                        <a:latin typeface="Oswald"/>
                        <a:ea typeface="Oswald"/>
                        <a:cs typeface="Oswald"/>
                      </a:endParaRPr>
                    </a:p>
                    <a:p>
                      <a:pPr marL="179999" lvl="0" indent="-166199" algn="l">
                        <a:spcBef>
                          <a:spcPts val="0"/>
                        </a:spcBef>
                        <a:spcAft>
                          <a:spcPts val="0"/>
                        </a:spcAft>
                        <a:buSzPts val="1200"/>
                        <a:buFont typeface="Oswald"/>
                        <a:buChar char="●"/>
                        <a:defRPr/>
                      </a:pPr>
                      <a:r>
                        <a:rPr lang="ru" sz="1200">
                          <a:latin typeface="Oswald"/>
                          <a:ea typeface="Oswald"/>
                          <a:cs typeface="Oswald"/>
                        </a:rPr>
                        <a:t>Документы, свидетельствующие об обстоятельствах утраты (отсутствия) попечения родителей (единственного родителя)</a:t>
                      </a:r>
                      <a:endParaRPr sz="1200">
                        <a:latin typeface="Oswald"/>
                        <a:ea typeface="Oswald"/>
                        <a:cs typeface="Oswald"/>
                      </a:endParaRPr>
                    </a:p>
                  </a:txBody>
                  <a:tcPr marL="91425" marR="91425" marT="91425" marB="91425"/>
                </a:tc>
                <a:extLst>
                  <a:ext uri="{0D108BD9-81ED-4DB2-BD59-A6C34878D82A}">
                    <a16:rowId xmlns:a16="http://schemas.microsoft.com/office/drawing/2014/main" val="10002"/>
                  </a:ext>
                </a:extLst>
              </a:tr>
              <a:tr h="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Дети, оставшиеся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3"/>
                  </a:ext>
                </a:extLst>
              </a:tr>
              <a:tr h="232050">
                <a:tc>
                  <a:txBody>
                    <a:bodyPr/>
                    <a:lstStyle/>
                    <a:p>
                      <a:pPr marL="179999" lvl="0" indent="-162599" algn="l">
                        <a:spcBef>
                          <a:spcPts val="0"/>
                        </a:spcBef>
                        <a:spcAft>
                          <a:spcPts val="0"/>
                        </a:spcAft>
                        <a:buSzPts val="1200"/>
                        <a:buFont typeface="Oswald"/>
                        <a:buChar char="●"/>
                        <a:defRPr/>
                      </a:pPr>
                      <a:r>
                        <a:rPr lang="ru" sz="1200">
                          <a:latin typeface="Oswald"/>
                          <a:ea typeface="Oswald"/>
                          <a:cs typeface="Oswald"/>
                        </a:rPr>
                        <a:t>Лица из числа детей-сирот и детей, оставшихся без попечения родителей</a:t>
                      </a:r>
                      <a:endParaRPr sz="1200">
                        <a:latin typeface="Oswald"/>
                        <a:ea typeface="Oswald"/>
                        <a:cs typeface="Oswald"/>
                      </a:endParaRPr>
                    </a:p>
                  </a:txBody>
                  <a:tcPr marL="91425" marR="91425" marT="91425" marB="91425"/>
                </a:tc>
                <a:tc vMerge="1">
                  <a:txBody>
                    <a:bodyPr/>
                    <a:lstStyle/>
                    <a:p>
                      <a:pPr>
                        <a:defRPr/>
                      </a:pPr>
                      <a:endParaRPr lang="ru-RU"/>
                    </a:p>
                  </a:txBody>
                  <a:tcPr/>
                </a:tc>
                <a:extLst>
                  <a:ext uri="{0D108BD9-81ED-4DB2-BD59-A6C34878D82A}">
                    <a16:rowId xmlns:a16="http://schemas.microsoft.com/office/drawing/2014/main" val="10004"/>
                  </a:ext>
                </a:extLst>
              </a:tr>
            </a:tbl>
          </a:graphicData>
        </a:graphic>
      </p:graphicFrame>
      <p:sp>
        <p:nvSpPr>
          <p:cNvPr id="6" name="Google Shape;136;p20"/>
          <p:cNvSpPr txBox="1"/>
          <p:nvPr/>
        </p:nvSpPr>
        <p:spPr bwMode="auto">
          <a:xfrm>
            <a:off x="2674050" y="489600"/>
            <a:ext cx="5760000" cy="707700"/>
          </a:xfrm>
          <a:prstGeom prst="rect">
            <a:avLst/>
          </a:prstGeom>
          <a:noFill/>
          <a:ln>
            <a:noFill/>
          </a:ln>
        </p:spPr>
        <p:txBody>
          <a:bodyPr spcFirstLastPara="1" vert="horz" wrap="square" lIns="68575" tIns="34275" rIns="68575" bIns="34275" rtlCol="0" anchor="ctr" anchorCtr="0">
            <a:noAutofit/>
          </a:bodyPr>
          <a:lstStyle>
            <a:lvl1pPr algn="r" defTabSz="342900">
              <a:spcBef>
                <a:spcPts val="0"/>
              </a:spcBef>
              <a:buNone/>
              <a:defRPr sz="4050">
                <a:solidFill>
                  <a:schemeClr val="accent1"/>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a:lnSpc>
                <a:spcPct val="90000"/>
              </a:lnSpc>
              <a:spcBef>
                <a:spcPts val="0"/>
              </a:spcBef>
              <a:buClr>
                <a:schemeClr val="dk1"/>
              </a:buClr>
              <a:buSzPts val="1100"/>
              <a:buFontTx/>
              <a:defRPr/>
            </a:pPr>
            <a:r>
              <a:rPr lang="ru-RU" sz="1300" cap="all">
                <a:solidFill>
                  <a:srgbClr val="000000"/>
                </a:solidFill>
                <a:latin typeface="Oswald"/>
                <a:ea typeface="Oswald"/>
                <a:cs typeface="Oswald"/>
              </a:rPr>
              <a:t>Денежная компенсация на приобретение комплекта одежды, обуви, мягкого инвентаря для выпускников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41" name="Google Shape;141;p21"/>
          <p:cNvSpPr/>
          <p:nvPr/>
        </p:nvSpPr>
        <p:spPr bwMode="auto">
          <a:xfrm>
            <a:off x="380550" y="829090"/>
            <a:ext cx="8053500" cy="3629664"/>
          </a:xfrm>
          <a:prstGeom prst="rect">
            <a:avLst/>
          </a:prstGeom>
          <a:noFill/>
          <a:ln>
            <a:noFill/>
          </a:ln>
        </p:spPr>
        <p:txBody>
          <a:bodyPr spcFirstLastPara="1" wrap="square" lIns="68575" tIns="34275" rIns="68575" bIns="34275" anchor="t" anchorCtr="0">
            <a:noAutofit/>
          </a:bodyPr>
          <a:lstStyle/>
          <a:p>
            <a:pPr marL="0" marR="0" lvl="0" indent="0" algn="ctr">
              <a:spcBef>
                <a:spcPts val="0"/>
              </a:spcBef>
              <a:spcAft>
                <a:spcPts val="0"/>
              </a:spcAft>
              <a:buNone/>
              <a:defRPr/>
            </a:pPr>
            <a:r>
              <a:rPr lang="ru" b="1">
                <a:solidFill>
                  <a:schemeClr val="tx1"/>
                </a:solidFill>
                <a:latin typeface="Oswald"/>
                <a:ea typeface="Oswald"/>
                <a:cs typeface="Oswald"/>
              </a:rPr>
              <a:t>Нормативные основания</a:t>
            </a:r>
            <a:endParaRPr b="1">
              <a:solidFill>
                <a:schemeClr val="tx1"/>
              </a:solidFill>
              <a:latin typeface="Oswald"/>
              <a:ea typeface="Oswald"/>
              <a:cs typeface="Oswald"/>
            </a:endParaRPr>
          </a:p>
          <a:p>
            <a:pPr marL="460800" lvl="0" indent="-312950" algn="just">
              <a:buClr>
                <a:schemeClr val="dk2"/>
              </a:buClr>
              <a:buSzPts val="1300"/>
              <a:buFont typeface="Oswald"/>
              <a:buChar char="●"/>
              <a:defRPr/>
            </a:pPr>
            <a:r>
              <a:rPr lang="ru-RU">
                <a:solidFill>
                  <a:schemeClr val="tx1"/>
                </a:solidFill>
                <a:latin typeface="Oswald"/>
                <a:ea typeface="Oswald"/>
                <a:cs typeface="Oswald"/>
              </a:rPr>
              <a:t>Федеральный закон от 21 декабря 1996 года № 159-ФЗ «О дополнительных гарантиях по социальной поддержке детей-сирот и детей, оставшихся без попечения родителей»</a:t>
            </a:r>
          </a:p>
          <a:p>
            <a:pPr marL="460800" lvl="0" indent="-312950" algn="just">
              <a:buClr>
                <a:schemeClr val="dk2"/>
              </a:buClr>
              <a:buSzPts val="1300"/>
              <a:buFont typeface="Oswald"/>
              <a:buChar char="●"/>
              <a:defRPr/>
            </a:pPr>
            <a:r>
              <a:rPr lang="ru-RU">
                <a:solidFill>
                  <a:schemeClr val="tx1"/>
                </a:solidFill>
                <a:latin typeface="Oswald"/>
                <a:ea typeface="Oswald"/>
                <a:cs typeface="Oswald"/>
              </a:rPr>
              <a:t>Федеральный закон от 29 декабря 2012 года № 273-ФЗ «Об образовании в Российской Федерации»</a:t>
            </a:r>
          </a:p>
          <a:p>
            <a:pPr marL="460800" lvl="0" indent="-312950" algn="just">
              <a:buClr>
                <a:schemeClr val="dk2"/>
              </a:buClr>
              <a:buSzPts val="1300"/>
              <a:buFont typeface="Oswald"/>
              <a:buChar char="●"/>
              <a:defRPr/>
            </a:pPr>
            <a:r>
              <a:rPr lang="ru-RU">
                <a:solidFill>
                  <a:schemeClr val="tx1"/>
                </a:solidFill>
                <a:latin typeface="Oswald"/>
                <a:ea typeface="Oswald"/>
                <a:cs typeface="Oswald"/>
              </a:rPr>
              <a:t>Закон Свердловской области от 15 июля 2013 года № 78-ОЗ «Об образовании в Свердловской области»</a:t>
            </a:r>
          </a:p>
          <a:p>
            <a:pPr marL="460800" lvl="0" indent="-312950" algn="just">
              <a:buClr>
                <a:schemeClr val="dk2"/>
              </a:buClr>
              <a:buSzPts val="1300"/>
              <a:buFont typeface="Oswald"/>
              <a:buChar char="●"/>
              <a:defRPr/>
            </a:pPr>
            <a:r>
              <a:rPr lang="ru-RU">
                <a:solidFill>
                  <a:schemeClr val="tx1"/>
                </a:solidFill>
                <a:latin typeface="Oswald"/>
                <a:ea typeface="Oswald"/>
                <a:cs typeface="Oswald"/>
              </a:rPr>
              <a:t>Постановление Правительства Свердловской области от 05.07.2017 № 476-ПП «Об утверждении норм, по которым осуществляется полное государственное обеспечение обучающихся, в том числе обеспечение питанием, одеждой, обувью, жестким и мягким инвентарем, за счет средств областного бюджета или бюджетов муниципальных образований, расположенных на территории Свердловской области, размеров денежной компенсации, а также единовременного пособия выпускникам»</a:t>
            </a:r>
            <a:endParaRPr/>
          </a:p>
          <a:p>
            <a:pPr marL="0" lvl="0" indent="0" algn="ctr">
              <a:spcBef>
                <a:spcPts val="0"/>
              </a:spcBef>
              <a:spcAft>
                <a:spcPts val="0"/>
              </a:spcAft>
              <a:buNone/>
              <a:defRPr/>
            </a:pPr>
            <a:endParaRPr lang="en-US" b="1">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Форма предоставления - денежная</a:t>
            </a:r>
            <a:endParaRPr b="1">
              <a:solidFill>
                <a:schemeClr val="tx1"/>
              </a:solidFill>
              <a:latin typeface="Oswald"/>
              <a:ea typeface="Oswald"/>
              <a:cs typeface="Oswald"/>
            </a:endParaRPr>
          </a:p>
          <a:p>
            <a:pPr marL="460800" marR="0" lvl="0" indent="-312950" algn="just">
              <a:spcBef>
                <a:spcPts val="0"/>
              </a:spcBef>
              <a:spcAft>
                <a:spcPts val="0"/>
              </a:spcAft>
              <a:buClr>
                <a:schemeClr val="dk2"/>
              </a:buClr>
              <a:buSzPts val="1300"/>
              <a:buFont typeface="Oswald"/>
              <a:buChar char="●"/>
              <a:defRPr/>
            </a:pPr>
            <a:r>
              <a:rPr lang="ru">
                <a:solidFill>
                  <a:schemeClr val="tx1"/>
                </a:solidFill>
                <a:latin typeface="Oswald"/>
                <a:ea typeface="Oswald"/>
                <a:cs typeface="Oswald"/>
              </a:rPr>
              <a:t>Размер выплаты: 1 401,8 руб. (по состоянию на 01.09.2025)</a:t>
            </a:r>
            <a:endParaRPr>
              <a:solidFill>
                <a:schemeClr val="tx1"/>
              </a:solidFill>
              <a:latin typeface="Oswald"/>
              <a:ea typeface="Oswald"/>
              <a:cs typeface="Oswald"/>
            </a:endParaRPr>
          </a:p>
          <a:p>
            <a:pPr marL="457200" marR="0" lvl="0" indent="0" algn="just">
              <a:spcBef>
                <a:spcPts val="0"/>
              </a:spcBef>
              <a:spcAft>
                <a:spcPts val="0"/>
              </a:spcAft>
              <a:buNone/>
              <a:defRPr/>
            </a:pPr>
            <a:endParaRPr>
              <a:solidFill>
                <a:schemeClr val="tx1"/>
              </a:solidFill>
              <a:latin typeface="Oswald"/>
              <a:ea typeface="Oswald"/>
              <a:cs typeface="Oswald"/>
            </a:endParaRPr>
          </a:p>
          <a:p>
            <a:pPr marL="0" lvl="0" indent="0" algn="ctr">
              <a:spcBef>
                <a:spcPts val="0"/>
              </a:spcBef>
              <a:spcAft>
                <a:spcPts val="0"/>
              </a:spcAft>
              <a:buNone/>
              <a:defRPr/>
            </a:pPr>
            <a:r>
              <a:rPr lang="ru" b="1">
                <a:solidFill>
                  <a:schemeClr val="tx1"/>
                </a:solidFill>
                <a:latin typeface="Oswald"/>
                <a:ea typeface="Oswald"/>
                <a:cs typeface="Oswald"/>
              </a:rPr>
              <a:t>Периодичность выплаты</a:t>
            </a:r>
            <a:endParaRPr b="1">
              <a:solidFill>
                <a:schemeClr val="tx1"/>
              </a:solidFill>
              <a:latin typeface="Oswald"/>
              <a:ea typeface="Oswald"/>
              <a:cs typeface="Oswald"/>
            </a:endParaRPr>
          </a:p>
          <a:p>
            <a:pPr marL="460800" lvl="0" indent="-312950" algn="l">
              <a:spcBef>
                <a:spcPts val="0"/>
              </a:spcBef>
              <a:spcAft>
                <a:spcPts val="0"/>
              </a:spcAft>
              <a:buClr>
                <a:schemeClr val="dk2"/>
              </a:buClr>
              <a:buSzPts val="1300"/>
              <a:buFont typeface="Oswald"/>
              <a:buChar char="●"/>
              <a:defRPr/>
            </a:pPr>
            <a:r>
              <a:rPr lang="ru">
                <a:solidFill>
                  <a:schemeClr val="tx1"/>
                </a:solidFill>
                <a:latin typeface="Oswald"/>
                <a:ea typeface="Oswald"/>
                <a:cs typeface="Oswald"/>
              </a:rPr>
              <a:t>Единовременно</a:t>
            </a:r>
            <a:endParaRPr>
              <a:solidFill>
                <a:schemeClr val="tx1"/>
              </a:solidFill>
              <a:latin typeface="Oswald"/>
              <a:ea typeface="Oswald"/>
              <a:cs typeface="Oswald"/>
            </a:endParaRPr>
          </a:p>
        </p:txBody>
      </p:sp>
      <p:sp>
        <p:nvSpPr>
          <p:cNvPr id="142" name="Google Shape;142;p21"/>
          <p:cNvSpPr txBox="1"/>
          <p:nvPr/>
        </p:nvSpPr>
        <p:spPr bwMode="auto">
          <a:xfrm>
            <a:off x="747150" y="121390"/>
            <a:ext cx="1926900" cy="7077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defRPr/>
            </a:pPr>
            <a:r>
              <a:rPr lang="ru" sz="1500" b="1">
                <a:latin typeface="Oswald"/>
                <a:ea typeface="Oswald"/>
                <a:cs typeface="Oswald"/>
              </a:rPr>
              <a:t>КОД МЕРЫ 0475</a:t>
            </a:r>
            <a:endParaRPr sz="1500" b="1">
              <a:latin typeface="Oswald"/>
              <a:ea typeface="Oswald"/>
              <a:cs typeface="Oswald"/>
            </a:endParaRPr>
          </a:p>
        </p:txBody>
      </p:sp>
      <p:sp>
        <p:nvSpPr>
          <p:cNvPr id="143" name="Google Shape;143;p21"/>
          <p:cNvSpPr txBox="1">
            <a:spLocks noGrp="1"/>
          </p:cNvSpPr>
          <p:nvPr>
            <p:ph type="ctrTitle"/>
          </p:nvPr>
        </p:nvSpPr>
        <p:spPr bwMode="auto">
          <a:xfrm>
            <a:off x="2674050" y="121390"/>
            <a:ext cx="5760000" cy="707700"/>
          </a:xfrm>
          <a:prstGeom prst="rect">
            <a:avLst/>
          </a:prstGeom>
          <a:noFill/>
          <a:ln>
            <a:noFill/>
          </a:ln>
        </p:spPr>
        <p:txBody>
          <a:bodyPr spcFirstLastPara="1" wrap="square" lIns="68575" tIns="34275" rIns="68575" bIns="34275" anchor="ctr" anchorCtr="0">
            <a:noAutofit/>
          </a:bodyPr>
          <a:lstStyle/>
          <a:p>
            <a:pPr marL="0" lvl="0" indent="0" algn="l">
              <a:lnSpc>
                <a:spcPct val="90000"/>
              </a:lnSpc>
              <a:spcBef>
                <a:spcPts val="0"/>
              </a:spcBef>
              <a:spcAft>
                <a:spcPts val="0"/>
              </a:spcAft>
              <a:buNone/>
              <a:defRPr/>
            </a:pPr>
            <a:r>
              <a:rPr lang="ru-RU" sz="1300" cap="all">
                <a:solidFill>
                  <a:srgbClr val="000000"/>
                </a:solidFill>
                <a:latin typeface="Oswald"/>
                <a:ea typeface="Oswald"/>
                <a:cs typeface="Oswald"/>
              </a:rPr>
              <a:t>Единовременное денежное пособие выпускникам</a:t>
            </a:r>
            <a:endParaRPr lang="ru-RU" sz="1200" cap="all">
              <a:solidFill>
                <a:srgbClr val="000000"/>
              </a:solidFill>
              <a:latin typeface="Oswald"/>
              <a:ea typeface="Oswald"/>
              <a:cs typeface="Oswald"/>
            </a:endParaRP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Oswald"/>
        <a:ea typeface="Arial"/>
        <a:cs typeface="Arial"/>
      </a:majorFont>
      <a:minorFont>
        <a:latin typeface="Oswald"/>
        <a:ea typeface="Arial"/>
        <a:cs typeface="Arial"/>
      </a:minorFont>
    </a:fontScheme>
    <a:fmtScheme name="Аспект">
      <a:fillStyleLst>
        <a:solidFill>
          <a:schemeClr val="phClr"/>
        </a:solidFill>
        <a:gradFill>
          <a:gsLst>
            <a:gs pos="0">
              <a:schemeClr val="phClr">
                <a:tint val="65000"/>
                <a:lumMod val="110000"/>
              </a:schemeClr>
            </a:gs>
            <a:gs pos="88000">
              <a:schemeClr val="phClr">
                <a:tint val="90000"/>
              </a:schemeClr>
            </a:gs>
          </a:gsLst>
          <a:lin ang="5400000" scaled="0"/>
        </a:gradFill>
        <a:gradFill>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gradFill>
        <a:gradFill>
          <a:gsLst>
            <a:gs pos="0">
              <a:schemeClr val="phClr">
                <a:tint val="90000"/>
                <a:lumMod val="110000"/>
              </a:schemeClr>
            </a:gs>
            <a:gs pos="100000">
              <a:schemeClr val="phClr">
                <a:shade val="94000"/>
                <a:lumMod val="96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TotalTime>
  <Words>9965</Words>
  <Application>Microsoft Office PowerPoint</Application>
  <DocSecurity>0</DocSecurity>
  <PresentationFormat>Экран (16:9)</PresentationFormat>
  <Paragraphs>730</Paragraphs>
  <Slides>51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51</vt:i4>
      </vt:variant>
    </vt:vector>
  </HeadingPairs>
  <TitlesOfParts>
    <vt:vector size="54" baseType="lpstr">
      <vt:lpstr>Oswald</vt:lpstr>
      <vt:lpstr>Arial</vt:lpstr>
      <vt:lpstr>Аспект</vt:lpstr>
      <vt:lpstr>Государственная информационная система «Единая централизованная цифровая платформа в социальной сфере» (ГИС ЕЦЦП в социальной сфере)</vt:lpstr>
      <vt:lpstr>Основополагающие законы и нормативно-правовые документы, обеспечивающие предоставление мер социальной защиты</vt:lpstr>
      <vt:lpstr>Выплата материальной помощи студентам и слушателям, осваивающим программы профессионального обучения</vt:lpstr>
      <vt:lpstr>Презентация PowerPoint</vt:lpstr>
      <vt:lpstr>Ежемесячная денежная выплата</vt:lpstr>
      <vt:lpstr>Презентация PowerPoint</vt:lpstr>
      <vt:lpstr>Денежная компенсация на приобретение комплекта одежды, обуви, мягкого инвентаря для выпускников</vt:lpstr>
      <vt:lpstr>Презентация PowerPoint</vt:lpstr>
      <vt:lpstr>Единовременное денежное пособие выпускникам</vt:lpstr>
      <vt:lpstr>Презентация PowerPoint</vt:lpstr>
      <vt:lpstr>Презентация PowerPoint</vt:lpstr>
      <vt:lpstr>Презентация PowerPoint</vt:lpstr>
      <vt:lpstr>Пособие на оплату проезда (кроме проезда на такси)</vt:lpstr>
      <vt:lpstr>Пособие на оплату проезда (кроме проезда на такси)</vt:lpstr>
      <vt:lpstr>Презентация PowerPoint</vt:lpstr>
      <vt:lpstr>ОБЕСПЕЧЕНИЕ БЕСПЛАТНЫМ ПРОЕЗДОМ ОДИН РАЗ В ГОД К МЕСТУ ЖИТЕЛЬСТВА И ОБРАТНО К МЕСТУ УЧЕБЫ (ВЫДАЧА БИЛЕТОВ)</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ОСВАИВАЮЩИХ ОСНОВНЫЕ ОБЩЕОБРАЗОВАТЕЛЬНЫЕ ПРОГРАММЫ НА ДОМУ</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ДЕНЕЖНАЯ КОМПЕНСАЦИЯ НА ОБЕСПЕЧЕНИЕ БЕСПЛАТНЫМ ДВУХРАЗОВЫМ ПИТАНИЕМ (ЗАВТРАК И ОБЕД) ОБУЧАЮЩИХСЯ С ОГРАНИЧЕННЫМИ ВОЗМОЖНОСТЯМИ ЗДОРОВЬЯ, ИНВАЛИДОВ (ДЕТЕЙ-ИНВАЛИДОВ),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Презентация PowerPoint</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 НАХОДЯЩИХСЯ НА ПОЛНОМ ГОСУДАРСТВЕННОМ ОБЕСПЕЧЕНИИ</vt:lpstr>
      <vt:lpstr>Презентация PowerPoint</vt:lpstr>
      <vt:lpstr>Презентация PowerPoint</vt:lpstr>
      <vt:lpstr>ДЕНЕЖНАЯ КОМПЕНСАЦИЯ НА ОБЕСПЕЧЕНИЕ БЕСПЛАТНЫМ ПИТАНИЕМ ОБУЧАЮЩИХСЯ ПО ОЧНОЙ ФОРМЕ ОБУЧЕНИЯ ЗА СЧЕТ СРЕДСТВ ОБЛАСТНОГО БЮДЖЕТА ПО ОБРАЗОВАТЕЛЬНЫМ ПРОГРАММАМ СРЕДНЕГО ПРОФЕССИОНАЛЬНОГО ОБРАЗОВАНИЯ И (ИЛИ) ПРОГРАММАМ ПРОФЕССИОНАЛЬНОЙ ПОДГОТОВКИ ПО ПРОФЕССИЯМ РАБОЧИХ, ДОЛЖНОСТЯМ СЛУЖАЩИХ</vt:lpstr>
      <vt:lpstr>Презентация PowerPoint</vt:lpstr>
      <vt:lpstr>Презентация PowerPoint</vt:lpstr>
      <vt:lpstr>Денежная компенсация на приобретение комплекта одежды, обуви, мягкого инвентаря</vt:lpstr>
      <vt:lpstr>Презентация PowerPoint</vt:lpstr>
      <vt:lpstr>Презентация PowerPoint</vt:lpstr>
      <vt:lpstr>Презентация PowerPoint</vt:lpstr>
      <vt:lpstr>Презентация PowerPoint</vt:lpstr>
      <vt:lpstr>Компенсация затрат родителям на получение обучающимися общего образования в форме семейного образования</vt:lpstr>
      <vt:lpstr>Презентация PowerPoint</vt:lpstr>
      <vt:lpstr>Меры, назначаемые в натуральной форме</vt:lpstr>
      <vt:lpstr>Презентация PowerPoint</vt:lpstr>
      <vt:lpstr>Презентация PowerPoint</vt:lpstr>
      <vt:lpstr>Презентация PowerPoint</vt:lpstr>
      <vt:lpstr>Обеспечение бесплатным проездом на городском, пригородном транспорте, в сельской местности на внутрирайонном транспорте (кроме такси)</vt:lpstr>
      <vt:lpstr>Презентация PowerPoint</vt:lpstr>
      <vt:lpstr>Полное или частичное освобождение от родительской платы за присмотр и уход за ребенком, осваивающим образовательную программу дошкольного образования</vt:lpstr>
      <vt:lpstr>Презентация PowerPoint</vt:lpstr>
      <vt:lpstr>Презентация PowerPoint</vt:lpstr>
      <vt:lpstr>Презентация PowerPoint</vt:lpstr>
      <vt:lpstr>Обеспечение отдыха и оздоровления детей за счет бюджета</vt:lpstr>
      <vt:lpstr>ОБЕСПЕЧЕНИЕ ОТДЫХА И ОЗДОРОВЛЕНИЯ ДЕТЕЙ ЗА СЧЕТ БЮДЖЕТА</vt:lpstr>
      <vt:lpstr>Презентация PowerPoint</vt:lpstr>
      <vt:lpstr>Презентация PowerPoint</vt:lpstr>
      <vt:lpstr>Презентация PowerPoint</vt:lpstr>
      <vt:lpstr>Презентация PowerPoint</vt:lpstr>
      <vt:lpstr>Освобождение от платы за пользование жилым помещением (платы за наем) в общежитиях образовательных организаций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Единая государственная информационная система социального обеспечения (ЕГИССО)</dc:title>
  <dc:subject/>
  <dc:creator>Администратор безопасности</dc:creator>
  <cp:keywords/>
  <dc:description/>
  <cp:lastModifiedBy>Kab2</cp:lastModifiedBy>
  <cp:revision>362</cp:revision>
  <cp:lastPrinted>2025-09-18T06:33:44Z</cp:lastPrinted>
  <dcterms:modified xsi:type="dcterms:W3CDTF">2025-09-18T07:33:40Z</dcterms:modified>
  <cp:category/>
  <dc:identifier/>
  <cp:contentStatus/>
  <dc:language/>
  <cp:version/>
</cp:coreProperties>
</file>