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0" r:id="rId4"/>
    <p:sldId id="271" r:id="rId5"/>
    <p:sldId id="272" r:id="rId6"/>
    <p:sldId id="273" r:id="rId7"/>
    <p:sldId id="274" r:id="rId8"/>
    <p:sldId id="277" r:id="rId9"/>
    <p:sldId id="27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D6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A18A-874D-44C8-8BFC-2ED3AA0C13DA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47C8-241E-4FA5-A8A9-D32DAB793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2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A18A-874D-44C8-8BFC-2ED3AA0C13DA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47C8-241E-4FA5-A8A9-D32DAB793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41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A18A-874D-44C8-8BFC-2ED3AA0C13DA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47C8-241E-4FA5-A8A9-D32DAB793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533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A18A-874D-44C8-8BFC-2ED3AA0C13DA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47C8-241E-4FA5-A8A9-D32DAB793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189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A18A-874D-44C8-8BFC-2ED3AA0C13DA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47C8-241E-4FA5-A8A9-D32DAB793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15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A18A-874D-44C8-8BFC-2ED3AA0C13DA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47C8-241E-4FA5-A8A9-D32DAB793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158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A18A-874D-44C8-8BFC-2ED3AA0C13DA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47C8-241E-4FA5-A8A9-D32DAB793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914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A18A-874D-44C8-8BFC-2ED3AA0C13DA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47C8-241E-4FA5-A8A9-D32DAB793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064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A18A-874D-44C8-8BFC-2ED3AA0C13DA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47C8-241E-4FA5-A8A9-D32DAB793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741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A18A-874D-44C8-8BFC-2ED3AA0C13DA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47C8-241E-4FA5-A8A9-D32DAB793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178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A18A-874D-44C8-8BFC-2ED3AA0C13DA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47C8-241E-4FA5-A8A9-D32DAB793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818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AA18A-874D-44C8-8BFC-2ED3AA0C13DA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447C8-241E-4FA5-A8A9-D32DAB793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24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arti-apu@rambler.ru" TargetMode="External"/><Relationship Id="rId3" Type="http://schemas.openxmlformats.org/officeDocument/2006/relationships/image" Target="../media/image19.emf"/><Relationship Id="rId7" Type="http://schemas.openxmlformats.org/officeDocument/2006/relationships/hyperlink" Target="mailto:arti-aat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322" y="3463762"/>
            <a:ext cx="9119678" cy="2269494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accent3">
                    <a:lumMod val="50000"/>
                  </a:schemeClr>
                </a:solidFill>
              </a:rPr>
              <a:t>Приемная кампания </a:t>
            </a:r>
            <a:br>
              <a:rPr lang="ru-RU" sz="54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5400" b="1" dirty="0">
                <a:solidFill>
                  <a:schemeClr val="accent3">
                    <a:lumMod val="50000"/>
                  </a:schemeClr>
                </a:solidFill>
              </a:rPr>
              <a:t>2025-2026 учебный год</a:t>
            </a:r>
          </a:p>
        </p:txBody>
      </p:sp>
      <p:sp>
        <p:nvSpPr>
          <p:cNvPr id="5" name="Прямоугольник 4"/>
          <p:cNvSpPr/>
          <p:nvPr/>
        </p:nvSpPr>
        <p:spPr>
          <a:xfrm rot="10800000">
            <a:off x="0" y="188640"/>
            <a:ext cx="9144000" cy="792088"/>
          </a:xfrm>
          <a:prstGeom prst="rect">
            <a:avLst/>
          </a:prstGeom>
          <a:gradFill flip="none" rotWithShape="1">
            <a:gsLst>
              <a:gs pos="0">
                <a:srgbClr val="DDEBCF">
                  <a:alpha val="58000"/>
                  <a:lumMod val="0"/>
                  <a:lumOff val="100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\\server\Общий\__Документы ОУ\ГАПОУ  СО Артинский агропромышленный техникум\имени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58" y="108166"/>
            <a:ext cx="1584176" cy="87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1676647651_catherineasquithgallery-com-p-fon-zelenie-kolosya-2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" y="5133264"/>
            <a:ext cx="4572000" cy="173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1" name="Picture 4" descr="1676647651_catherineasquithgallery-com-p-fon-zelenie-kolosya-2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0" y="4700780"/>
            <a:ext cx="4547678" cy="215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3851920" y="57200"/>
            <a:ext cx="5267758" cy="1054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schemeClr val="bg1"/>
                </a:solidFill>
              </a:rPr>
              <a:t>ГАПОУ СО «Артинский агропромышленный техникум»</a:t>
            </a:r>
          </a:p>
        </p:txBody>
      </p:sp>
      <p:pic>
        <p:nvPicPr>
          <p:cNvPr id="4" name="Picture 2" descr="C:\Users\Администратор\Searches\Desktop\МЕТОДИСТ\фотки педагогов с мероприятий\стенды\IMG-20230519-WA0014.jpg">
            <a:extLst>
              <a:ext uri="{FF2B5EF4-FFF2-40B4-BE49-F238E27FC236}">
                <a16:creationId xmlns:a16="http://schemas.microsoft.com/office/drawing/2014/main" id="{3439423F-E076-3B12-23E7-DD4FA19DCF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3" b="26639"/>
          <a:stretch/>
        </p:blipFill>
        <p:spPr bwMode="auto">
          <a:xfrm>
            <a:off x="2693133" y="1361600"/>
            <a:ext cx="3778371" cy="23470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94290AD-DD60-A576-6FC7-06C9C6FFC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34" y="1730743"/>
            <a:ext cx="12573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 Box 3">
            <a:extLst>
              <a:ext uri="{FF2B5EF4-FFF2-40B4-BE49-F238E27FC236}">
                <a16:creationId xmlns:a16="http://schemas.microsoft.com/office/drawing/2014/main" id="{05F9663A-AD04-591F-500A-ABA400852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734" y="3026143"/>
            <a:ext cx="942975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Сайт техникума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A0B9D17-E9DA-30AD-6C36-33F277487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610" y="1725710"/>
            <a:ext cx="12573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Text Box 5">
            <a:extLst>
              <a:ext uri="{FF2B5EF4-FFF2-40B4-BE49-F238E27FC236}">
                <a16:creationId xmlns:a16="http://schemas.microsoft.com/office/drawing/2014/main" id="{C9F851BC-0331-E62E-3BC9-EEDB5A1B2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5339" y="3093211"/>
            <a:ext cx="108743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Сообщество в ВК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27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0800000">
            <a:off x="0" y="188640"/>
            <a:ext cx="9144000" cy="792088"/>
          </a:xfrm>
          <a:prstGeom prst="rect">
            <a:avLst/>
          </a:prstGeom>
          <a:gradFill flip="none" rotWithShape="1">
            <a:gsLst>
              <a:gs pos="0">
                <a:srgbClr val="DDEBCF">
                  <a:alpha val="58000"/>
                  <a:lumMod val="0"/>
                  <a:lumOff val="100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\\server\Общий\__Документы ОУ\ГАПОУ  СО Артинский агропромышленный техникум\имени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58" y="108166"/>
            <a:ext cx="1584176" cy="87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3851920" y="141784"/>
            <a:ext cx="5267758" cy="1054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schemeClr val="bg1"/>
                </a:solidFill>
              </a:rPr>
              <a:t>ГАПОУ СО «Артинский агропромышленный техникум»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37F9DB0-748A-09E4-712B-DDE390CDF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93429"/>
            <a:ext cx="3472575" cy="23156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EC3A93FB-F860-96DF-64C8-8C2F7BEF3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934" y="1113989"/>
            <a:ext cx="8178131" cy="107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Основная профессиональная образовательная программа среднего профессионального образования –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программа подготовки квалифицированных рабочих, служащих (на базе 9 </a:t>
            </a:r>
            <a:r>
              <a:rPr kumimoji="0" lang="ru-RU" altLang="ru-RU" sz="11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кл</a:t>
            </a: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15.01.05 </a:t>
            </a:r>
            <a:r>
              <a:rPr kumimoji="0" lang="en-US" altLang="ru-RU" b="1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«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Сварщик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(ручной и частично механизированной сварки (наплавки)</a:t>
            </a:r>
            <a:r>
              <a:rPr kumimoji="0" lang="en-US" altLang="ru-RU" b="1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» </a:t>
            </a:r>
            <a:endParaRPr kumimoji="0" lang="ru-RU" altLang="ru-RU" b="1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6530C574-93B2-D133-5DBB-3BD936E0B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527" y="2692756"/>
            <a:ext cx="4743452" cy="205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Квалификации: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сварщик ручной дуговой сварки плавящимся покрытым электродом;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сварщик ручной дуговой сварки неплавящимся электродом в защитном газе.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B1F9939B-6ACC-9F35-202B-96C957C67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526" y="2246760"/>
            <a:ext cx="7916863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Нормативный срок обучения: 1 год 10 месяцев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Форма обучения: очная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2F01C333-E233-4935-3762-17BD852C0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4" t="5823" r="3964" b="6436"/>
          <a:stretch>
            <a:fillRect/>
          </a:stretch>
        </p:blipFill>
        <p:spPr bwMode="auto">
          <a:xfrm>
            <a:off x="4860032" y="4444978"/>
            <a:ext cx="3301357" cy="19012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7">
            <a:extLst>
              <a:ext uri="{FF2B5EF4-FFF2-40B4-BE49-F238E27FC236}">
                <a16:creationId xmlns:a16="http://schemas.microsoft.com/office/drawing/2014/main" id="{1426730B-EDA3-C87D-C188-77A169EDD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456" y="3905455"/>
            <a:ext cx="4759522" cy="411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Обучающийся по профессии </a:t>
            </a:r>
            <a:r>
              <a:rPr kumimoji="0" lang="en-US" alt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«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Сварщик (ручной и частично механизированной сварки (наплавки)</a:t>
            </a:r>
            <a:r>
              <a:rPr kumimoji="0" lang="en-US" alt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»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готовится к следующей деятельности: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подготовительно-сварочные работы и контроль качества  сварных швов 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после сварки;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ручная дуговая сварка (наплавка, резка) плавящимся покрытым 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электродом;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ручная дуговая сварка (наплавка) неплавящимся электродом в защитном газе.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5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E4298-D151-7E64-5DF4-CC72DF3DA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6A0E0AB-6B28-FF0C-3DCD-A7C8A4D725CE}"/>
              </a:ext>
            </a:extLst>
          </p:cNvPr>
          <p:cNvSpPr/>
          <p:nvPr/>
        </p:nvSpPr>
        <p:spPr>
          <a:xfrm rot="10800000">
            <a:off x="0" y="188640"/>
            <a:ext cx="9144000" cy="792088"/>
          </a:xfrm>
          <a:prstGeom prst="rect">
            <a:avLst/>
          </a:prstGeom>
          <a:gradFill flip="none" rotWithShape="1">
            <a:gsLst>
              <a:gs pos="0">
                <a:srgbClr val="DDEBCF">
                  <a:alpha val="58000"/>
                  <a:lumMod val="0"/>
                  <a:lumOff val="100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\\server\Общий\__Документы ОУ\ГАПОУ  СО Артинский агропромышленный техникум\имени-1.png">
            <a:extLst>
              <a:ext uri="{FF2B5EF4-FFF2-40B4-BE49-F238E27FC236}">
                <a16:creationId xmlns:a16="http://schemas.microsoft.com/office/drawing/2014/main" id="{F99A5E69-9F8E-26B5-DC07-A2A4ABCF8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58" y="108166"/>
            <a:ext cx="1584176" cy="87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83153435-5E7E-9FB9-0E7A-33923EF15AB6}"/>
              </a:ext>
            </a:extLst>
          </p:cNvPr>
          <p:cNvSpPr txBox="1">
            <a:spLocks/>
          </p:cNvSpPr>
          <p:nvPr/>
        </p:nvSpPr>
        <p:spPr>
          <a:xfrm>
            <a:off x="3851920" y="141784"/>
            <a:ext cx="5267758" cy="1054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schemeClr val="bg1"/>
                </a:solidFill>
              </a:rPr>
              <a:t>ГАПОУ СО «Артинский агропромышленный техникум»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793B1293-0F84-7A3D-5B46-1388D486E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934" y="1113989"/>
            <a:ext cx="8178131" cy="107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Основная профессиональная образовательная программа среднего профессионального образования –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программа подготовки квалифицированных рабочих, служащих (на базе 9 </a:t>
            </a:r>
            <a:r>
              <a:rPr kumimoji="0" lang="ru-RU" altLang="ru-RU" sz="11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кл</a:t>
            </a: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lnSpc>
                <a:spcPct val="118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kern="140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08.01.27 «Мастер общестроительных работ»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b="1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ru-RU" altLang="ru-RU" b="1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A634558F-73FC-220F-095A-502835610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527" y="2852936"/>
            <a:ext cx="4743452" cy="153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Квалификации:</a:t>
            </a:r>
            <a:endParaRPr lang="ru-RU" sz="1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59994" marR="0" indent="-35999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sz="1400" dirty="0"/>
              <a:t>мастер общестроительных работ</a:t>
            </a:r>
            <a:r>
              <a:rPr lang="ru-RU" sz="1400" b="0" i="0" dirty="0">
                <a:effectLst/>
              </a:rPr>
              <a:t>, </a:t>
            </a:r>
          </a:p>
          <a:p>
            <a:pPr marL="359994" marR="0" indent="-35999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sz="1400" b="0" i="0" dirty="0">
                <a:effectLst/>
              </a:rPr>
              <a:t>электросварщик ручной сварки.</a:t>
            </a:r>
            <a:endParaRPr lang="ru-RU" sz="1400" kern="1400" dirty="0">
              <a:ln>
                <a:noFill/>
              </a:ln>
              <a:effectLst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0FEE3312-9601-50E8-C484-1D73889C5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527" y="2204648"/>
            <a:ext cx="7916863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Нормативный срок обучения: 1 год 10 месяцев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Форма обучения: очная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A2B6D435-5100-D174-2C22-EC89E595B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527" y="3847206"/>
            <a:ext cx="3574111" cy="371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indent="0" algn="just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Обучающийся по профессии «Мастер общестроительных работ» </a:t>
            </a:r>
            <a:br>
              <a:rPr lang="ru-RU" sz="14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14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готовится к следующей деятельности:</a:t>
            </a:r>
            <a:endParaRPr lang="ru-RU" sz="1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59994" marR="0" indent="-359994" algn="just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sz="1400" dirty="0"/>
              <a:t>выполнение каменных работ; </a:t>
            </a:r>
          </a:p>
          <a:p>
            <a:pPr marL="359994" marR="0" indent="-359994" algn="just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sz="1400" dirty="0"/>
              <a:t>выполнение бетонных и опалубочных работ; </a:t>
            </a:r>
          </a:p>
          <a:p>
            <a:pPr marL="359994" marR="0" indent="-359994" algn="just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sz="1400" dirty="0"/>
              <a:t>выполнение арматурных работ; </a:t>
            </a:r>
          </a:p>
          <a:p>
            <a:pPr marL="359994" marR="0" indent="-359994" algn="just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sz="1400" dirty="0"/>
              <a:t>выполнение монтажных работ при возведении всех типов зданий и сооружений из сборных железобетонных и металлических конструкций. </a:t>
            </a: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BE63B34-7D93-E389-1503-05F31BF19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3" b="27342"/>
          <a:stretch>
            <a:fillRect/>
          </a:stretch>
        </p:blipFill>
        <p:spPr bwMode="auto">
          <a:xfrm>
            <a:off x="5352712" y="2021855"/>
            <a:ext cx="3326542" cy="31007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DDA238FB-040E-28B3-86D3-2CA02C173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727" y="4308826"/>
            <a:ext cx="3784438" cy="21337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674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3C226-896C-E709-398A-DE0990E4D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A21D23E-94C3-A5BA-B643-299E4263ED38}"/>
              </a:ext>
            </a:extLst>
          </p:cNvPr>
          <p:cNvSpPr/>
          <p:nvPr/>
        </p:nvSpPr>
        <p:spPr>
          <a:xfrm rot="10800000">
            <a:off x="0" y="188640"/>
            <a:ext cx="9144000" cy="792088"/>
          </a:xfrm>
          <a:prstGeom prst="rect">
            <a:avLst/>
          </a:prstGeom>
          <a:gradFill flip="none" rotWithShape="1">
            <a:gsLst>
              <a:gs pos="0">
                <a:srgbClr val="DDEBCF">
                  <a:alpha val="58000"/>
                  <a:lumMod val="0"/>
                  <a:lumOff val="100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\\server\Общий\__Документы ОУ\ГАПОУ  СО Артинский агропромышленный техникум\имени-1.png">
            <a:extLst>
              <a:ext uri="{FF2B5EF4-FFF2-40B4-BE49-F238E27FC236}">
                <a16:creationId xmlns:a16="http://schemas.microsoft.com/office/drawing/2014/main" id="{99CD577E-096D-1BBB-D50C-80489F33F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58" y="108166"/>
            <a:ext cx="1584176" cy="87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EB042715-C7B5-EF0E-CEB6-EB7BA9260D60}"/>
              </a:ext>
            </a:extLst>
          </p:cNvPr>
          <p:cNvSpPr txBox="1">
            <a:spLocks/>
          </p:cNvSpPr>
          <p:nvPr/>
        </p:nvSpPr>
        <p:spPr>
          <a:xfrm>
            <a:off x="3851920" y="141784"/>
            <a:ext cx="5267758" cy="1054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schemeClr val="bg1"/>
                </a:solidFill>
              </a:rPr>
              <a:t>ГАПОУ СО «Артинский агропромышленный техникум»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C3D77E3A-4BEC-F18B-F1A3-EA975D64B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934" y="1113989"/>
            <a:ext cx="8178131" cy="107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Основная профессиональная образовательная программа среднего профессионального образования –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программа подготовки квалифицированных рабочих, служащих (на базе 9 </a:t>
            </a:r>
            <a:r>
              <a:rPr kumimoji="0" lang="ru-RU" altLang="ru-RU" sz="11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кл</a:t>
            </a: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b="1" kern="140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35.01.27«Мастер сельскохозяйственного производства» </a:t>
            </a:r>
            <a:endParaRPr lang="ru-RU" sz="1800" kern="140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b="1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ru-RU" altLang="ru-RU" b="1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B6C7E57C-C559-6D5E-D5B3-F38BE220C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527" y="2842568"/>
            <a:ext cx="3839487" cy="190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Квалификации:</a:t>
            </a:r>
            <a:endParaRPr lang="ru-RU" sz="1400" kern="1400" dirty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· мастер сельскохозяйственного производства;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· водитель автомобиля;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· тракторист-машинист сельскохозяйственного производства.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 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26F65A9F-B235-6F80-B559-A52FAEA45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526" y="2246760"/>
            <a:ext cx="7916863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Нормативный срок обучения: 1 год 10 месяцев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Форма обучения: очная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188DC356-F834-7F0D-C23A-797F08EAB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09" y="4239708"/>
            <a:ext cx="3839487" cy="3008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Обучающийся по профессии «Мастер сельскохозяйственного производства» готовится к следующей деятельности:</a:t>
            </a:r>
            <a:endParaRPr lang="ru-RU" sz="1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59994" marR="0" indent="-35999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выполнение работ по ремонту и наладке сельскохозяйственных машин и оборудования;</a:t>
            </a:r>
          </a:p>
          <a:p>
            <a:pPr marL="359994" marR="0" indent="-35999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выполнение механизированных работ в сельскохозяйственном производстве с поддержанием технического состояния средств механизации;</a:t>
            </a:r>
          </a:p>
          <a:p>
            <a:pPr marL="359994" marR="0" indent="-35999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транспортировка грузов и перевозка пассажиров.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8E5A634-AA79-97C0-5FCB-8A6458999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649" y="2083687"/>
            <a:ext cx="3232951" cy="24244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3570DCCC-A700-46A4-73D4-CFB6FAD73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796" y="4474143"/>
            <a:ext cx="3969777" cy="21447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336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182E6-F55D-5516-B23C-7856692DB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2E8EF10-D0B4-26CA-B864-3435F03AA834}"/>
              </a:ext>
            </a:extLst>
          </p:cNvPr>
          <p:cNvSpPr/>
          <p:nvPr/>
        </p:nvSpPr>
        <p:spPr>
          <a:xfrm rot="10800000">
            <a:off x="0" y="188640"/>
            <a:ext cx="9144000" cy="792088"/>
          </a:xfrm>
          <a:prstGeom prst="rect">
            <a:avLst/>
          </a:prstGeom>
          <a:gradFill flip="none" rotWithShape="1">
            <a:gsLst>
              <a:gs pos="0">
                <a:srgbClr val="DDEBCF">
                  <a:alpha val="58000"/>
                  <a:lumMod val="0"/>
                  <a:lumOff val="100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\\server\Общий\__Документы ОУ\ГАПОУ  СО Артинский агропромышленный техникум\имени-1.png">
            <a:extLst>
              <a:ext uri="{FF2B5EF4-FFF2-40B4-BE49-F238E27FC236}">
                <a16:creationId xmlns:a16="http://schemas.microsoft.com/office/drawing/2014/main" id="{1EA4A034-988A-CB71-9C20-2E587BB0D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58" y="108166"/>
            <a:ext cx="1584176" cy="87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EA2AFEDA-36E7-5558-8239-0BCDACD03F38}"/>
              </a:ext>
            </a:extLst>
          </p:cNvPr>
          <p:cNvSpPr txBox="1">
            <a:spLocks/>
          </p:cNvSpPr>
          <p:nvPr/>
        </p:nvSpPr>
        <p:spPr>
          <a:xfrm>
            <a:off x="3851920" y="141784"/>
            <a:ext cx="5267758" cy="1054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schemeClr val="bg1"/>
                </a:solidFill>
              </a:rPr>
              <a:t>ГАПОУ СО «Артинский агропромышленный техникум»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17FCE759-A730-177A-9271-9FCDC4659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934" y="1113989"/>
            <a:ext cx="8178131" cy="107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Основная профессиональная образовательная программа среднего профессионального образования –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программа подготовки квалифицированных рабочих, служащих (на базе 9 </a:t>
            </a:r>
            <a:r>
              <a:rPr kumimoji="0" lang="ru-RU" altLang="ru-RU" sz="11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кл</a:t>
            </a: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.)</a:t>
            </a:r>
          </a:p>
          <a:p>
            <a:pPr marL="0" marR="0" indent="0" algn="ctr">
              <a:lnSpc>
                <a:spcPct val="118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kern="140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+mj-lt"/>
              </a:rPr>
              <a:t>43.01.09 «Повар, кондитер» </a:t>
            </a:r>
            <a:r>
              <a:rPr lang="ru-RU" sz="1800" kern="140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b="1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ru-RU" altLang="ru-RU" b="1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BE5B819B-C1BF-8D91-0E91-9825A3096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08" y="2478381"/>
            <a:ext cx="3839487" cy="190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Квалификации:</a:t>
            </a:r>
            <a:endParaRPr lang="ru-RU" sz="1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59994" marR="0" indent="-35999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повар;</a:t>
            </a:r>
          </a:p>
          <a:p>
            <a:pPr marL="359994" marR="0" indent="-35999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кондитер;</a:t>
            </a:r>
          </a:p>
          <a:p>
            <a:pPr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sz="1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пекарь.</a:t>
            </a:r>
            <a:endParaRPr lang="ru-RU" sz="1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 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EC23901C-41C3-99D6-78D7-66931B41C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09" y="1834692"/>
            <a:ext cx="7916863" cy="98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Реализуется в рамках ФП «Профессионалитет»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Нормативный срок обучения: 2 года 10 месяцев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Форма обучения: очная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3DFF1D9B-8E2B-0EC6-5FB3-2BA861782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08" y="3332343"/>
            <a:ext cx="5097780" cy="3008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indent="0" algn="just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Обучающийся по профессии «Повар, кондитер» готовится к следующей деятельности:</a:t>
            </a:r>
            <a:endParaRPr lang="ru-RU" sz="1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59994" marR="0" indent="-359994" algn="just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приготовление и подготовка к реализации полуфабрикатов для блюд, кулинарных изделий разнообразного ассортимента;</a:t>
            </a:r>
          </a:p>
          <a:p>
            <a:pPr marL="359994" marR="0" indent="-359994" algn="just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приготовление, оформление и подготовка к реализации горячи х блюд, кулинарных изделий , закусок;</a:t>
            </a:r>
          </a:p>
          <a:p>
            <a:pPr marL="359994" marR="0" indent="-359994" algn="just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приготовление, оформление и подготовка к реализации холодных блюд , кулинарных изделий , закусок разнообразного ассортимента;</a:t>
            </a:r>
          </a:p>
          <a:p>
            <a:pPr marL="359994" marR="0" indent="-359994" algn="just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приготовление, оформление и подготовка к реализации холодны х и горячих сладки х блюд, десертов, напитков разнообразного ассортимента;</a:t>
            </a:r>
          </a:p>
          <a:p>
            <a:pPr marL="359994" marR="0" indent="-359994" algn="just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приготовление, оформление и подготовка к реализации хлебобулочных, мучных кондитерских изделий разнообразного ассортимента;</a:t>
            </a:r>
          </a:p>
          <a:p>
            <a:pPr marL="359994" marR="0" indent="-359994" algn="just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организация хлебопечения в системе потребительской кооперации и частного предпринимательства.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4CB75FF-45A8-A112-EAF7-235C4177E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713" y="4379618"/>
            <a:ext cx="2991168" cy="2243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341E2840-9D4A-22D1-6CC9-59D58E023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755" y="2052588"/>
            <a:ext cx="2819084" cy="2115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872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F1FA5-7D12-9596-86B7-C80787B18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29860EE-61DD-9089-52D7-D8B8BA788DEA}"/>
              </a:ext>
            </a:extLst>
          </p:cNvPr>
          <p:cNvSpPr/>
          <p:nvPr/>
        </p:nvSpPr>
        <p:spPr>
          <a:xfrm rot="10800000">
            <a:off x="0" y="188640"/>
            <a:ext cx="9144000" cy="792088"/>
          </a:xfrm>
          <a:prstGeom prst="rect">
            <a:avLst/>
          </a:prstGeom>
          <a:gradFill flip="none" rotWithShape="1">
            <a:gsLst>
              <a:gs pos="0">
                <a:srgbClr val="DDEBCF">
                  <a:alpha val="58000"/>
                  <a:lumMod val="0"/>
                  <a:lumOff val="100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\\server\Общий\__Документы ОУ\ГАПОУ  СО Артинский агропромышленный техникум\имени-1.png">
            <a:extLst>
              <a:ext uri="{FF2B5EF4-FFF2-40B4-BE49-F238E27FC236}">
                <a16:creationId xmlns:a16="http://schemas.microsoft.com/office/drawing/2014/main" id="{5321B4B8-11EE-A1ED-3E97-D7F9CCA70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58" y="108166"/>
            <a:ext cx="1584176" cy="87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2B794D79-C514-EA1A-5E2D-9EF6563D20C1}"/>
              </a:ext>
            </a:extLst>
          </p:cNvPr>
          <p:cNvSpPr txBox="1">
            <a:spLocks/>
          </p:cNvSpPr>
          <p:nvPr/>
        </p:nvSpPr>
        <p:spPr>
          <a:xfrm>
            <a:off x="3851920" y="141784"/>
            <a:ext cx="5267758" cy="1054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schemeClr val="bg1"/>
                </a:solidFill>
              </a:rPr>
              <a:t>ГАПОУ СО «Артинский агропромышленный техникум»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79519198-E7F0-20D1-B800-EA9B6F19E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934" y="1113989"/>
            <a:ext cx="8178131" cy="107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Основная профессиональная образовательная программа среднего профессионального образования –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программа подготовки специалистов среднего звена (на базе 11 </a:t>
            </a:r>
            <a:r>
              <a:rPr kumimoji="0" lang="ru-RU" altLang="ru-RU" sz="11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кл</a:t>
            </a: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.)</a:t>
            </a:r>
          </a:p>
          <a:p>
            <a:pPr marL="0" marR="0" indent="0" algn="ctr">
              <a:lnSpc>
                <a:spcPct val="118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kern="140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+mj-lt"/>
              </a:rPr>
              <a:t>35.02.16 «Эксплуатация и ремонт сельскохозяйственной техники и оборудования»</a:t>
            </a:r>
          </a:p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b="1" kern="140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+mj-lt"/>
              </a:rPr>
              <a:t> 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b="1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ru-RU" altLang="ru-RU" b="1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DBC3492A-05C2-F100-548E-88C605DBE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08" y="3235547"/>
            <a:ext cx="3839487" cy="1144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Квалификации:</a:t>
            </a:r>
            <a:endParaRPr lang="ru-RU" sz="1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59994" marR="0" indent="-35999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техник-механик</a:t>
            </a: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 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71F455F0-C7BE-2E8F-E381-096DED56A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09" y="2405332"/>
            <a:ext cx="7916863" cy="76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Нормативный срок обучения: 3 года 10 месяцев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Форма обучения: заочная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0B516145-5544-8CBD-58C4-53D1703C9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08" y="4097573"/>
            <a:ext cx="4881756" cy="224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Обучающийся по профессии «Эксплуатация и ремонт сельскохозяйственной техники и оборудования» осваивает следующие профессиональные модули:</a:t>
            </a:r>
            <a:endParaRPr lang="ru-RU" sz="1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59994" marR="0" indent="-35999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Эксплуатация сельскохозяйственной техники и оборудования;</a:t>
            </a:r>
          </a:p>
          <a:p>
            <a:pPr marL="359994" marR="0" indent="-35999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Ремонт сельскохозяйственной техники и оборудования;</a:t>
            </a:r>
          </a:p>
          <a:p>
            <a:pPr marL="359994" marR="0" indent="-35999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 Цифровая  экономика отрасли;</a:t>
            </a:r>
          </a:p>
          <a:p>
            <a:pPr marL="359994" marR="0" indent="-35999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Выполнение работ по профессии  рабочего " Слесарь по ремонту  сельскохозяйственных машин и оборудования".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C7C1560-7285-1B49-7437-06D05F6A1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684" y="2256030"/>
            <a:ext cx="2912742" cy="19682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\\server\Общий\Юный механизатор\Конкурс ЮМ 2017\Фото\IMG_3754.JPG">
            <a:extLst>
              <a:ext uri="{FF2B5EF4-FFF2-40B4-BE49-F238E27FC236}">
                <a16:creationId xmlns:a16="http://schemas.microsoft.com/office/drawing/2014/main" id="{FBD19455-CB01-4559-BF50-2BF73224B85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683" y="4591520"/>
            <a:ext cx="2912742" cy="19682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8247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1E88D-654A-2AB8-0D42-FA1D24B0C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8E3C0F3-F538-9D62-397B-359DE8629D82}"/>
              </a:ext>
            </a:extLst>
          </p:cNvPr>
          <p:cNvSpPr/>
          <p:nvPr/>
        </p:nvSpPr>
        <p:spPr>
          <a:xfrm rot="10800000">
            <a:off x="0" y="188640"/>
            <a:ext cx="9144000" cy="792088"/>
          </a:xfrm>
          <a:prstGeom prst="rect">
            <a:avLst/>
          </a:prstGeom>
          <a:gradFill flip="none" rotWithShape="1">
            <a:gsLst>
              <a:gs pos="0">
                <a:srgbClr val="DDEBCF">
                  <a:alpha val="58000"/>
                  <a:lumMod val="0"/>
                  <a:lumOff val="100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\\server\Общий\__Документы ОУ\ГАПОУ  СО Артинский агропромышленный техникум\имени-1.png">
            <a:extLst>
              <a:ext uri="{FF2B5EF4-FFF2-40B4-BE49-F238E27FC236}">
                <a16:creationId xmlns:a16="http://schemas.microsoft.com/office/drawing/2014/main" id="{481BF845-C55A-35C7-7AEB-00E51C1CF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58" y="108166"/>
            <a:ext cx="1584176" cy="87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3CE4E7AD-75F0-F926-0527-5CF32C5F42DE}"/>
              </a:ext>
            </a:extLst>
          </p:cNvPr>
          <p:cNvSpPr txBox="1">
            <a:spLocks/>
          </p:cNvSpPr>
          <p:nvPr/>
        </p:nvSpPr>
        <p:spPr>
          <a:xfrm>
            <a:off x="3851920" y="141784"/>
            <a:ext cx="5267758" cy="1054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schemeClr val="bg1"/>
                </a:solidFill>
              </a:rPr>
              <a:t>ГАПОУ СО «Артинский агропромышленный техникум»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BCABD40E-1A5C-051A-5240-E0EC610DC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934" y="1113989"/>
            <a:ext cx="8178131" cy="107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9000"/>
              </a:lnSpc>
            </a:pPr>
            <a:r>
              <a:rPr lang="ru-RU" sz="1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Адаптированная основная программа </a:t>
            </a:r>
            <a:br>
              <a:rPr lang="ru-RU" sz="1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1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профессионального обучения — программа профессиональной подготовки по профессии </a:t>
            </a:r>
            <a:r>
              <a:rPr lang="ru-RU" sz="1200" b="1" kern="1400">
                <a:solidFill>
                  <a:srgbClr val="000000"/>
                </a:solidFill>
                <a:latin typeface="Calibri" panose="020F0502020204030204" pitchFamily="34" charset="0"/>
              </a:rPr>
              <a:t>рабочего (для лиц с ОВЗ)</a:t>
            </a:r>
            <a:endParaRPr lang="ru-RU" sz="1200" b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19000"/>
              </a:lnSpc>
            </a:pPr>
            <a:r>
              <a:rPr lang="ru-RU" b="1" kern="14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16472 «</a:t>
            </a:r>
            <a:r>
              <a:rPr lang="ru-RU" sz="1800" b="1" kern="140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Пекарь»</a:t>
            </a:r>
            <a:endParaRPr lang="ru-RU" sz="1800" kern="140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b="1" kern="140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+mj-lt"/>
              </a:rPr>
              <a:t> 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b="1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ru-RU" altLang="ru-RU" b="1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15CC132B-472A-C5BB-82D9-0977608AF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09" y="2405332"/>
            <a:ext cx="3801635" cy="76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Нормативный срок обучения: 1 год 10 месяцев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Форма обучения: очная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E7788504-10DF-7D3B-7575-0B3433BCE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09" y="3707233"/>
            <a:ext cx="3009548" cy="296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indent="0" algn="just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Обучающийся по профессии «Пекарь» готовится к следующей деятельности:</a:t>
            </a:r>
            <a:endParaRPr lang="ru-RU" sz="1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59994" marR="0" indent="-359994" algn="just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размножение и выращивание дрожжей;</a:t>
            </a:r>
          </a:p>
          <a:p>
            <a:pPr marL="359994" marR="0" indent="-359994" algn="just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приготовление теста;</a:t>
            </a:r>
          </a:p>
          <a:p>
            <a:pPr marL="359994" marR="0" indent="-359994" algn="just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разделка теста;</a:t>
            </a:r>
          </a:p>
          <a:p>
            <a:pPr marL="359994" marR="0" indent="-359994" algn="just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термическая обработка теста и отделка поверхности хлебобулочных изделий.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1AA63819-EA19-0318-0E22-4CCBD297E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1883075"/>
            <a:ext cx="3194987" cy="23966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FCF96F79-2F6F-AAEB-B27D-01722B9A0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877" y="4005064"/>
            <a:ext cx="2836922" cy="25601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D7C6506F-B81A-C423-AA20-0BFEF7B16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09" y="2988185"/>
            <a:ext cx="3839487" cy="1144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Квалификации:</a:t>
            </a:r>
            <a:endParaRPr lang="ru-RU" sz="1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59994" marR="0" indent="-35999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пекарь</a:t>
            </a: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59322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C2CD8-FBEC-109D-451F-FAF8E50C4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988744E-1786-DE4C-3F9B-0A478605383B}"/>
              </a:ext>
            </a:extLst>
          </p:cNvPr>
          <p:cNvSpPr/>
          <p:nvPr/>
        </p:nvSpPr>
        <p:spPr>
          <a:xfrm rot="10800000">
            <a:off x="0" y="188640"/>
            <a:ext cx="9144000" cy="792088"/>
          </a:xfrm>
          <a:prstGeom prst="rect">
            <a:avLst/>
          </a:prstGeom>
          <a:gradFill flip="none" rotWithShape="1">
            <a:gsLst>
              <a:gs pos="0">
                <a:srgbClr val="DDEBCF">
                  <a:alpha val="58000"/>
                  <a:lumMod val="0"/>
                  <a:lumOff val="100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\\server\Общий\__Документы ОУ\ГАПОУ  СО Артинский агропромышленный техникум\имени-1.png">
            <a:extLst>
              <a:ext uri="{FF2B5EF4-FFF2-40B4-BE49-F238E27FC236}">
                <a16:creationId xmlns:a16="http://schemas.microsoft.com/office/drawing/2014/main" id="{02073B91-685B-90DE-9BF8-D4291F3D0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58" y="108166"/>
            <a:ext cx="1584176" cy="87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CB75D779-0BC5-2B3E-A2EC-90CC8944C370}"/>
              </a:ext>
            </a:extLst>
          </p:cNvPr>
          <p:cNvSpPr txBox="1">
            <a:spLocks/>
          </p:cNvSpPr>
          <p:nvPr/>
        </p:nvSpPr>
        <p:spPr>
          <a:xfrm>
            <a:off x="3851920" y="141784"/>
            <a:ext cx="5267758" cy="1054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schemeClr val="bg1"/>
                </a:solidFill>
              </a:rPr>
              <a:t>ГАПОУ СО «Артинский агропромышленный техникум»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E50F39B8-12AF-CBA1-4665-27710814B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39669">
            <a:off x="490991" y="1976628"/>
            <a:ext cx="561975" cy="3873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5" name="Picture 3">
            <a:extLst>
              <a:ext uri="{FF2B5EF4-FFF2-40B4-BE49-F238E27FC236}">
                <a16:creationId xmlns:a16="http://schemas.microsoft.com/office/drawing/2014/main" id="{75B1CBC3-6D89-8A00-368E-0D5B2EEEE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74" y="2915741"/>
            <a:ext cx="596900" cy="5175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24E25CF2-4022-A3A8-0E86-07F918B52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" t="6639" r="10750" b="26057"/>
          <a:stretch>
            <a:fillRect/>
          </a:stretch>
        </p:blipFill>
        <p:spPr bwMode="auto">
          <a:xfrm>
            <a:off x="640488" y="3842869"/>
            <a:ext cx="509588" cy="6127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503B50C-394C-2DFD-4DD5-A847CBF5C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050" y="2788660"/>
            <a:ext cx="2567886" cy="77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2.Копия паспорта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(2 и 3 страницы, прописка)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20FF1DAB-0097-7A21-7B1A-1A4EDC086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050" y="3905218"/>
            <a:ext cx="2423870" cy="772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3. Фотографии  для документов (3</a:t>
            </a:r>
            <a:r>
              <a:rPr kumimoji="0" lang="en-US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x4)  4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шт. 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7715D914-68A2-CB70-8B2A-689E2C44D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474" y="4738289"/>
            <a:ext cx="3303446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4. Справка из поликлиники форма 086-У (дети до 18 лет)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5.Копия СНИЛС</a:t>
            </a:r>
          </a:p>
          <a:p>
            <a:pPr marL="0" marR="582613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6.Копия свидетельства о браке при смене фамилии     </a:t>
            </a:r>
          </a:p>
          <a:p>
            <a:pPr marL="0" marR="582613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7.Копия заключения ПМПК (для адаптированных программ)                                                                                                                                                              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B21416A9-982C-24F7-C64F-08776C644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080" y="1235733"/>
            <a:ext cx="5528294" cy="67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9A4D00"/>
                </a:solidFill>
                <a:effectLst/>
                <a:latin typeface="Times New Roman" panose="02020603050405020304" pitchFamily="18" charset="0"/>
              </a:rPr>
              <a:t>Перечень документов для поступающих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201" name="Picture 9">
            <a:extLst>
              <a:ext uri="{FF2B5EF4-FFF2-40B4-BE49-F238E27FC236}">
                <a16:creationId xmlns:a16="http://schemas.microsoft.com/office/drawing/2014/main" id="{7AC0E06D-2BED-F00B-8AA3-CFB416000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089799"/>
            <a:ext cx="3038475" cy="157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" name="Text Box 10">
            <a:extLst>
              <a:ext uri="{FF2B5EF4-FFF2-40B4-BE49-F238E27FC236}">
                <a16:creationId xmlns:a16="http://schemas.microsoft.com/office/drawing/2014/main" id="{E5E85978-A52D-E481-4B34-A1A27EAFB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050" y="1834468"/>
            <a:ext cx="3792022" cy="87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1.Документ об образовании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(аттестат, свидетельство)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оригинал и копия 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39570D-31E5-CCC0-5C52-8452657C1D04}"/>
              </a:ext>
            </a:extLst>
          </p:cNvPr>
          <p:cNvSpPr txBox="1"/>
          <p:nvPr/>
        </p:nvSpPr>
        <p:spPr>
          <a:xfrm>
            <a:off x="4453309" y="2756419"/>
            <a:ext cx="4572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ru-RU" sz="1400" i="1" u="sng" kern="1400" dirty="0">
                <a:ln>
                  <a:noFill/>
                </a:ln>
                <a:solidFill>
                  <a:srgbClr val="800000"/>
                </a:solidFill>
                <a:effectLst/>
              </a:rPr>
              <a:t>Контакты:</a:t>
            </a:r>
            <a:endParaRPr lang="ru-RU" sz="1400" kern="1400" dirty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0" marR="0" indent="0" algn="ctr">
              <a:spcBef>
                <a:spcPts val="0"/>
              </a:spcBef>
            </a:pP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623340, Свердловская область, </a:t>
            </a:r>
          </a:p>
          <a:p>
            <a:pPr marL="0" marR="0" indent="0" algn="ctr">
              <a:spcBef>
                <a:spcPts val="0"/>
              </a:spcBef>
            </a:pP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пгт. Арти,  ул. Ленина,  д. 258</a:t>
            </a:r>
          </a:p>
          <a:p>
            <a:pPr marL="0" marR="0" indent="0" algn="ctr">
              <a:spcBef>
                <a:spcPts val="0"/>
              </a:spcBef>
            </a:pP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Тел. (34391) 2-34-79</a:t>
            </a:r>
          </a:p>
          <a:p>
            <a:pPr marL="0" marR="0" indent="0" algn="ctr">
              <a:spcBef>
                <a:spcPts val="0"/>
              </a:spcBef>
            </a:pPr>
            <a:r>
              <a:rPr lang="ru-RU" sz="1400" kern="1400" dirty="0" err="1">
                <a:ln>
                  <a:noFill/>
                </a:ln>
                <a:solidFill>
                  <a:srgbClr val="000000"/>
                </a:solidFill>
                <a:effectLst/>
              </a:rPr>
              <a:t>e-mail</a:t>
            </a: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:  </a:t>
            </a:r>
            <a:r>
              <a:rPr lang="ru-RU" sz="1400" u="sng" kern="1400" dirty="0">
                <a:ln>
                  <a:noFill/>
                </a:ln>
                <a:solidFill>
                  <a:srgbClr val="CC6600"/>
                </a:solidFill>
                <a:effectLst/>
                <a:hlinkClick r:id="rId7"/>
              </a:rPr>
              <a:t>arti-aat@mail.ru</a:t>
            </a:r>
            <a:endParaRPr lang="ru-RU" sz="1400" kern="1400" dirty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0" marR="0" indent="0" algn="ctr">
              <a:spcBef>
                <a:spcPts val="0"/>
              </a:spcBef>
            </a:pP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 Тел. 2-34-79, 2-16-63, 2-18-10</a:t>
            </a:r>
          </a:p>
          <a:p>
            <a:pPr marL="0" marR="0" indent="0" algn="ctr">
              <a:spcBef>
                <a:spcPts val="0"/>
              </a:spcBef>
            </a:pP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 E-mail: </a:t>
            </a:r>
            <a:r>
              <a:rPr lang="ru-RU" sz="1400" u="sng" kern="1400" dirty="0">
                <a:ln>
                  <a:noFill/>
                </a:ln>
                <a:solidFill>
                  <a:srgbClr val="CC6600"/>
                </a:solidFill>
                <a:effectLst/>
                <a:hlinkClick r:id="rId8"/>
              </a:rPr>
              <a:t>arti-apu@rambler.ru</a:t>
            </a: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; </a:t>
            </a:r>
          </a:p>
          <a:p>
            <a:pPr marL="0" marR="0" indent="0" algn="ctr">
              <a:spcBef>
                <a:spcPts val="0"/>
              </a:spcBef>
            </a:pP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    http://arti-pu.ru/</a:t>
            </a:r>
          </a:p>
          <a:p>
            <a:pPr marL="0" marR="0" indent="0" algn="l">
              <a:spcBef>
                <a:spcPts val="0"/>
              </a:spcBef>
            </a:pP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0" marR="0" indent="0" algn="l">
              <a:spcBef>
                <a:spcPts val="0"/>
              </a:spcBef>
            </a:pP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6CED495D-B4D9-CF84-A862-F45AB9BB0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048" y="1883856"/>
            <a:ext cx="366024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Прием документов с 15 июня 2025г.</a:t>
            </a:r>
          </a:p>
        </p:txBody>
      </p:sp>
    </p:spTree>
    <p:extLst>
      <p:ext uri="{BB962C8B-B14F-4D97-AF65-F5344CB8AC3E}">
        <p14:creationId xmlns:p14="http://schemas.microsoft.com/office/powerpoint/2010/main" val="763291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80B0F-CF1D-D5BA-F817-15292E0B1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3CB7D46-9512-50E2-5F67-3BF694BD11A1}"/>
              </a:ext>
            </a:extLst>
          </p:cNvPr>
          <p:cNvSpPr/>
          <p:nvPr/>
        </p:nvSpPr>
        <p:spPr>
          <a:xfrm rot="10800000">
            <a:off x="0" y="188640"/>
            <a:ext cx="9144000" cy="792088"/>
          </a:xfrm>
          <a:prstGeom prst="rect">
            <a:avLst/>
          </a:prstGeom>
          <a:gradFill flip="none" rotWithShape="1">
            <a:gsLst>
              <a:gs pos="0">
                <a:srgbClr val="DDEBCF">
                  <a:alpha val="58000"/>
                  <a:lumMod val="0"/>
                  <a:lumOff val="100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\\server\Общий\__Документы ОУ\ГАПОУ  СО Артинский агропромышленный техникум\имени-1.png">
            <a:extLst>
              <a:ext uri="{FF2B5EF4-FFF2-40B4-BE49-F238E27FC236}">
                <a16:creationId xmlns:a16="http://schemas.microsoft.com/office/drawing/2014/main" id="{F72FB279-65BE-6954-18FB-C95A4E839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58" y="108166"/>
            <a:ext cx="1584176" cy="87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DCF7EEA6-8C2B-A1C8-7F2D-5B88CA985A52}"/>
              </a:ext>
            </a:extLst>
          </p:cNvPr>
          <p:cNvSpPr txBox="1">
            <a:spLocks/>
          </p:cNvSpPr>
          <p:nvPr/>
        </p:nvSpPr>
        <p:spPr>
          <a:xfrm>
            <a:off x="3851920" y="141784"/>
            <a:ext cx="5267758" cy="1054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schemeClr val="bg1"/>
                </a:solidFill>
              </a:rPr>
              <a:t>ГАПОУ СО «Артинский агропромышленный техникум»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099A59-41EC-B13E-420D-F208062F968E}"/>
              </a:ext>
            </a:extLst>
          </p:cNvPr>
          <p:cNvSpPr txBox="1"/>
          <p:nvPr/>
        </p:nvSpPr>
        <p:spPr>
          <a:xfrm>
            <a:off x="1691680" y="1243607"/>
            <a:ext cx="6030416" cy="1303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3200" b="1" i="1" kern="1400" dirty="0">
                <a:ln>
                  <a:noFill/>
                </a:ln>
                <a:solidFill>
                  <a:srgbClr val="C00000"/>
                </a:solidFill>
                <a:effectLst/>
              </a:rPr>
              <a:t>Сделай правильный выбор!</a:t>
            </a:r>
            <a:endParaRPr lang="ru-RU" sz="3200" b="1" kern="1400" dirty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3200" b="1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 </a:t>
            </a:r>
          </a:p>
        </p:txBody>
      </p:sp>
      <p:pic>
        <p:nvPicPr>
          <p:cNvPr id="17" name="Рисунок 16" descr="C:\Users\Администратор\Desktop\МЕТОДИСТ\фотки педагогов с мероприятий\Лысова Алексеева чемпионат 2024\photo_5211016084763825931_y.jpg">
            <a:extLst>
              <a:ext uri="{FF2B5EF4-FFF2-40B4-BE49-F238E27FC236}">
                <a16:creationId xmlns:a16="http://schemas.microsoft.com/office/drawing/2014/main" id="{F8ED84CE-9911-FD88-7736-678FFF01C66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" t="17399" r="-84" b="5272"/>
          <a:stretch/>
        </p:blipFill>
        <p:spPr bwMode="auto">
          <a:xfrm>
            <a:off x="6902918" y="2173010"/>
            <a:ext cx="1968924" cy="25119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2" descr="C:\Users\Администратор\Searches\Desktop\МЕТОДИСТ\фотки педагогов с мероприятий\конкурс Лысова Овчинникова\photo_5341643649601098393_y.jpg">
            <a:extLst>
              <a:ext uri="{FF2B5EF4-FFF2-40B4-BE49-F238E27FC236}">
                <a16:creationId xmlns:a16="http://schemas.microsoft.com/office/drawing/2014/main" id="{031026D4-05DE-25A8-471E-9C0523958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58" y="2173011"/>
            <a:ext cx="1872208" cy="25119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Picture 2" descr="\\server\Общий\Фотографии ВСЕ\2023год\Выпускной 2023\IMG_0719.JPG">
            <a:extLst>
              <a:ext uri="{FF2B5EF4-FFF2-40B4-BE49-F238E27FC236}">
                <a16:creationId xmlns:a16="http://schemas.microsoft.com/office/drawing/2014/main" id="{E0B2B3FD-1530-B366-A7EE-BBD2CA9684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0" r="11778"/>
          <a:stretch/>
        </p:blipFill>
        <p:spPr bwMode="auto">
          <a:xfrm>
            <a:off x="2571508" y="2173010"/>
            <a:ext cx="3942421" cy="38956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Рисунок 17" descr="C:\Users\Администратор\Desktop\МЕТОДИСТ\фотки педагогов с мероприятий\абилимпикс\photo_5281000034231507423_y.jpg">
            <a:extLst>
              <a:ext uri="{FF2B5EF4-FFF2-40B4-BE49-F238E27FC236}">
                <a16:creationId xmlns:a16="http://schemas.microsoft.com/office/drawing/2014/main" id="{0108DE76-640A-36FD-2587-22FCF167734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78" y="4509120"/>
            <a:ext cx="2715391" cy="19260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" name="Рисунок 18" descr="C:\Users\Администратор\AppData\Local\Microsoft\Windows\Temporary Internet Files\Content.Word\2d18d3de-d8b8-4554-9aad-f400987cb06d.jpg">
            <a:extLst>
              <a:ext uri="{FF2B5EF4-FFF2-40B4-BE49-F238E27FC236}">
                <a16:creationId xmlns:a16="http://schemas.microsoft.com/office/drawing/2014/main" id="{FE83BD35-146E-224B-CC18-B15DF96DDC6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986" y="4508104"/>
            <a:ext cx="3024336" cy="19260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64195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693</TotalTime>
  <Words>915</Words>
  <Application>Microsoft Office PowerPoint</Application>
  <PresentationFormat>Экран (4:3)</PresentationFormat>
  <Paragraphs>148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Symbol</vt:lpstr>
      <vt:lpstr>Times New Roman</vt:lpstr>
      <vt:lpstr>Тема Office</vt:lpstr>
      <vt:lpstr>Приемная кампания  2025-2026 учебный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GHOST</dc:creator>
  <cp:lastModifiedBy>metod</cp:lastModifiedBy>
  <cp:revision>156</cp:revision>
  <dcterms:created xsi:type="dcterms:W3CDTF">2024-09-24T04:52:48Z</dcterms:created>
  <dcterms:modified xsi:type="dcterms:W3CDTF">2024-10-23T08:58:12Z</dcterms:modified>
</cp:coreProperties>
</file>