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90" r:id="rId3"/>
    <p:sldId id="291" r:id="rId4"/>
    <p:sldId id="292" r:id="rId5"/>
    <p:sldId id="293" r:id="rId6"/>
    <p:sldId id="323" r:id="rId7"/>
    <p:sldId id="298" r:id="rId8"/>
    <p:sldId id="299" r:id="rId9"/>
    <p:sldId id="297" r:id="rId10"/>
    <p:sldId id="300" r:id="rId11"/>
    <p:sldId id="30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1BE33-58BF-4666-8176-C64C39EE6205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DD33-A054-4C7F-9E80-3CD1981CE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6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CE2F5F-E835-4387-82F4-8A0244F65080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C526A8-6AB7-45F7-90A6-C992C551A0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-director.ru/article/66639-qqq-17-m4-osobennosti-rynka-tru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8640"/>
            <a:ext cx="7772400" cy="6129864"/>
          </a:xfrm>
        </p:spPr>
        <p:txBody>
          <a:bodyPr/>
          <a:lstStyle/>
          <a:p>
            <a:r>
              <a:rPr lang="ru-RU" sz="6600" dirty="0" smtClean="0"/>
              <a:t>Профессиональное становление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2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Как вы думаете, что нужно сделать , чтобы найти работу?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s://st.depositphotos.com/1007995/1960/i/950/depositphotos_19608515-stock-photo-business-man-is-thinking-real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3"/>
            <a:ext cx="4896544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34388" cy="1162050"/>
          </a:xfrm>
        </p:spPr>
        <p:txBody>
          <a:bodyPr/>
          <a:lstStyle/>
          <a:p>
            <a:pPr algn="ctr"/>
            <a:r>
              <a:rPr lang="ru-RU" altLang="ru-RU" sz="4800" dirty="0" smtClean="0">
                <a:solidFill>
                  <a:schemeClr val="accent2"/>
                </a:solidFill>
              </a:rPr>
              <a:t>Поиск работы 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-aat\Desktop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86208"/>
            <a:ext cx="8496944" cy="6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4468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Зачем нужно работать??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-aat\Desktop\179646396_975c29ce7713224966ccfcad38363619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7150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40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-aat\Desktop\prozhitochnyj-minimum-pensionera-2017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19" y="548680"/>
            <a:ext cx="8499201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2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5212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Особенности современного рынка труда в России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Динамичность мира профессий (множество новых профессий, которые долго «не живут»;</a:t>
            </a:r>
          </a:p>
          <a:p>
            <a:r>
              <a:rPr lang="ru-RU" dirty="0" smtClean="0"/>
              <a:t>Высокий уровень безработицы;</a:t>
            </a:r>
          </a:p>
          <a:p>
            <a:r>
              <a:rPr lang="ru-RU" dirty="0"/>
              <a:t>Развитие </a:t>
            </a:r>
            <a:r>
              <a:rPr lang="ru-RU" dirty="0" err="1"/>
              <a:t>самозанятости</a:t>
            </a:r>
            <a:r>
              <a:rPr lang="ru-RU" dirty="0"/>
              <a:t> уже отмечается регионах, в которых нет большого числа рабочих мест. Некоторые молодые люди бросают все и уезжают заниматься подсобным хозяйством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Неготовность работодателей брать молодых специалистов без опыта работы;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1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022904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/>
              <a:t>Стареющие кадры;</a:t>
            </a:r>
          </a:p>
          <a:p>
            <a:r>
              <a:rPr lang="ru-RU" sz="3500" dirty="0"/>
              <a:t>«Черный рынок» труда </a:t>
            </a:r>
            <a:endParaRPr lang="ru-RU" sz="3500" dirty="0" smtClean="0"/>
          </a:p>
          <a:p>
            <a:pPr marL="68580" indent="0">
              <a:buNone/>
            </a:pPr>
            <a:r>
              <a:rPr lang="ru-RU" sz="3500" dirty="0" smtClean="0"/>
              <a:t>(</a:t>
            </a:r>
            <a:r>
              <a:rPr lang="ru-RU" sz="3500" dirty="0"/>
              <a:t>дешевая иностранная сила</a:t>
            </a:r>
            <a:r>
              <a:rPr lang="ru-RU" sz="3500" dirty="0" smtClean="0"/>
              <a:t>);</a:t>
            </a:r>
            <a:endParaRPr lang="ru-RU" sz="3500" dirty="0"/>
          </a:p>
          <a:p>
            <a:r>
              <a:rPr lang="ru-RU" sz="3500" dirty="0" smtClean="0"/>
              <a:t>Рост квалификации рабочих;</a:t>
            </a:r>
          </a:p>
          <a:p>
            <a:r>
              <a:rPr lang="ru-RU" sz="3500" dirty="0" smtClean="0"/>
              <a:t>Увеличение профессиональной подвижности (профессиональное развитие, повышение квалификации, много профессий в рамках одной);</a:t>
            </a:r>
          </a:p>
          <a:p>
            <a:r>
              <a:rPr lang="ru-RU" sz="3500" dirty="0" smtClean="0"/>
              <a:t>Постоянно возрастает интенсивность труда;</a:t>
            </a:r>
          </a:p>
          <a:p>
            <a:r>
              <a:rPr lang="ru-RU" sz="3500" dirty="0" smtClean="0"/>
              <a:t>Увеличивается требование относится к работе творчески</a:t>
            </a:r>
          </a:p>
          <a:p>
            <a:r>
              <a:rPr lang="ru-RU" sz="1600" dirty="0"/>
              <a:t>Источник: </a:t>
            </a:r>
            <a:r>
              <a:rPr lang="ru-RU" sz="1600" dirty="0">
                <a:hlinkClick r:id="rId2"/>
              </a:rPr>
              <a:t>https://www.hr-director.ru/article/66639-qqq-17-m4-osobennosti-rynka-truda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7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труда и отдыха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0070C0"/>
                </a:solidFill>
              </a:rPr>
              <a:t>Рабочая неделя</a:t>
            </a:r>
          </a:p>
          <a:p>
            <a:r>
              <a:rPr lang="ru-RU" dirty="0" smtClean="0"/>
              <a:t>Нормированный рабочий день, в </a:t>
            </a:r>
            <a:r>
              <a:rPr lang="ru-RU" dirty="0" err="1" smtClean="0"/>
              <a:t>т.ч</a:t>
            </a:r>
            <a:r>
              <a:rPr lang="ru-RU" dirty="0" smtClean="0"/>
              <a:t> сокращенная рабочая неделя</a:t>
            </a:r>
          </a:p>
          <a:p>
            <a:r>
              <a:rPr lang="ru-RU" dirty="0" smtClean="0"/>
              <a:t>Ненормированный рабочий день</a:t>
            </a:r>
          </a:p>
          <a:p>
            <a:r>
              <a:rPr lang="ru-RU" dirty="0" smtClean="0"/>
              <a:t>Неполный день  </a:t>
            </a:r>
          </a:p>
          <a:p>
            <a:r>
              <a:rPr lang="ru-RU" dirty="0" smtClean="0"/>
              <a:t>Вахтовый метод </a:t>
            </a:r>
          </a:p>
          <a:p>
            <a:r>
              <a:rPr lang="ru-RU" dirty="0"/>
              <a:t>С</a:t>
            </a:r>
            <a:r>
              <a:rPr lang="ru-RU" dirty="0" smtClean="0"/>
              <a:t>менный график</a:t>
            </a:r>
          </a:p>
          <a:p>
            <a:pPr marL="68580" indent="0">
              <a:buNone/>
            </a:pPr>
            <a:r>
              <a:rPr lang="ru-RU" dirty="0" smtClean="0"/>
              <a:t> работы</a:t>
            </a:r>
            <a:endParaRPr lang="ru-RU" dirty="0"/>
          </a:p>
        </p:txBody>
      </p:sp>
      <p:pic>
        <p:nvPicPr>
          <p:cNvPr id="1026" name="Picture 2" descr="C:\Users\user\Desktop\prikol_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8878"/>
            <a:ext cx="4551415" cy="331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4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08824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Поиск работы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-aat\Desktop\9_ma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316" y="1784350"/>
            <a:ext cx="700056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8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 b="1" smtClean="0">
                <a:solidFill>
                  <a:srgbClr val="FF0000"/>
                </a:solidFill>
              </a:rPr>
              <a:t>Вакансия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957763"/>
          </a:xfrm>
        </p:spPr>
        <p:txBody>
          <a:bodyPr>
            <a:normAutofit fontScale="85000" lnSpcReduction="20000"/>
          </a:bodyPr>
          <a:lstStyle/>
          <a:p>
            <a:pPr marL="68580" indent="0">
              <a:buFontTx/>
              <a:buNone/>
              <a:defRPr/>
            </a:pPr>
            <a:r>
              <a:rPr lang="ru-RU" dirty="0"/>
              <a:t>(от </a:t>
            </a:r>
            <a:r>
              <a:rPr lang="ru-RU" i="1" dirty="0"/>
              <a:t>лат.</a:t>
            </a:r>
            <a:r>
              <a:rPr lang="ru-RU" dirty="0"/>
              <a:t> </a:t>
            </a:r>
            <a:r>
              <a:rPr lang="ru-RU" dirty="0" err="1"/>
              <a:t>vacans</a:t>
            </a:r>
            <a:r>
              <a:rPr lang="ru-RU" dirty="0"/>
              <a:t> - пустующий)</a:t>
            </a:r>
          </a:p>
          <a:p>
            <a:pPr marL="68580" indent="0">
              <a:buFontTx/>
              <a:buNone/>
              <a:defRPr/>
            </a:pPr>
            <a:r>
              <a:rPr lang="ru-RU" sz="3500" dirty="0"/>
              <a:t>наличие незанятого рабочего места, должности, </a:t>
            </a:r>
            <a:endParaRPr lang="ru-RU" sz="3500" dirty="0" smtClean="0"/>
          </a:p>
          <a:p>
            <a:pPr marL="68580" indent="0">
              <a:buFontTx/>
              <a:buNone/>
              <a:defRPr/>
            </a:pPr>
            <a:r>
              <a:rPr lang="ru-RU" sz="3500" dirty="0" smtClean="0"/>
              <a:t>на </a:t>
            </a:r>
            <a:r>
              <a:rPr lang="ru-RU" sz="3500" dirty="0"/>
              <a:t>которую </a:t>
            </a:r>
            <a:endParaRPr lang="ru-RU" sz="3500" dirty="0" smtClean="0"/>
          </a:p>
          <a:p>
            <a:pPr marL="68580" indent="0">
              <a:buFontTx/>
              <a:buNone/>
              <a:defRPr/>
            </a:pPr>
            <a:r>
              <a:rPr lang="ru-RU" sz="3500" dirty="0" smtClean="0"/>
              <a:t>может </a:t>
            </a:r>
            <a:r>
              <a:rPr lang="ru-RU" sz="3500" dirty="0"/>
              <a:t>быть принят </a:t>
            </a:r>
            <a:endParaRPr lang="ru-RU" sz="3500" dirty="0" smtClean="0"/>
          </a:p>
          <a:p>
            <a:pPr marL="68580" indent="0">
              <a:buFontTx/>
              <a:buNone/>
              <a:defRPr/>
            </a:pPr>
            <a:r>
              <a:rPr lang="ru-RU" sz="3500" dirty="0" smtClean="0"/>
              <a:t>новый </a:t>
            </a:r>
            <a:r>
              <a:rPr lang="ru-RU" sz="3500" dirty="0"/>
              <a:t>работник.</a:t>
            </a:r>
          </a:p>
          <a:p>
            <a:pPr>
              <a:defRPr/>
            </a:pPr>
            <a:endParaRPr lang="ru-RU" sz="1800" i="1" dirty="0" smtClean="0"/>
          </a:p>
          <a:p>
            <a:pPr>
              <a:defRPr/>
            </a:pPr>
            <a:endParaRPr lang="ru-RU" sz="1800" i="1" dirty="0"/>
          </a:p>
          <a:p>
            <a:pPr>
              <a:defRPr/>
            </a:pPr>
            <a:endParaRPr lang="ru-RU" sz="1800" i="1" dirty="0" smtClean="0"/>
          </a:p>
          <a:p>
            <a:pPr>
              <a:defRPr/>
            </a:pPr>
            <a:endParaRPr lang="ru-RU" sz="1800" i="1" dirty="0"/>
          </a:p>
          <a:p>
            <a:pPr>
              <a:defRPr/>
            </a:pPr>
            <a:endParaRPr lang="ru-RU" sz="1800" i="1" dirty="0" smtClean="0"/>
          </a:p>
          <a:p>
            <a:pPr>
              <a:defRPr/>
            </a:pPr>
            <a:endParaRPr lang="ru-RU" sz="1800" i="1" dirty="0" smtClean="0"/>
          </a:p>
          <a:p>
            <a:pPr>
              <a:defRPr/>
            </a:pPr>
            <a:r>
              <a:rPr lang="ru-RU" sz="1800" i="1" dirty="0" err="1" smtClean="0"/>
              <a:t>Айзберг</a:t>
            </a:r>
            <a:r>
              <a:rPr lang="ru-RU" sz="1800" i="1" dirty="0" smtClean="0"/>
              <a:t> </a:t>
            </a:r>
            <a:r>
              <a:rPr lang="ru-RU" sz="1800" i="1" dirty="0"/>
              <a:t>Б.А., Лозовский Л.Ш., Стародубцева Е.Б.. Современный экономический словарь. — 2-е изд., </a:t>
            </a:r>
            <a:r>
              <a:rPr lang="ru-RU" sz="1800" i="1" dirty="0" err="1"/>
              <a:t>испр</a:t>
            </a:r>
            <a:r>
              <a:rPr lang="ru-RU" sz="1800" i="1" dirty="0"/>
              <a:t>. М.: ИНФРА-М. 479 с.. 1999. </a:t>
            </a:r>
            <a:endParaRPr lang="ru-RU" sz="1800" dirty="0"/>
          </a:p>
          <a:p>
            <a:pPr>
              <a:defRPr/>
            </a:pPr>
            <a:endParaRPr lang="ru-RU" dirty="0"/>
          </a:p>
        </p:txBody>
      </p:sp>
      <p:pic>
        <p:nvPicPr>
          <p:cNvPr id="11268" name="Picture 2" descr="C:\Users\user-aat\Desktop\11033044_913473082019448_31366182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852738"/>
            <a:ext cx="3624262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9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Этапы трудоустройства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поиск работы</a:t>
            </a:r>
          </a:p>
          <a:p>
            <a:r>
              <a:rPr lang="ru-RU" dirty="0" smtClean="0"/>
              <a:t>2. собеседование</a:t>
            </a:r>
          </a:p>
          <a:p>
            <a:r>
              <a:rPr lang="ru-RU" dirty="0" smtClean="0"/>
              <a:t>3. оформить документы при трудоустройстве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11574</TotalTime>
  <Words>224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Профессиональное становление</vt:lpstr>
      <vt:lpstr>Презентация PowerPoint</vt:lpstr>
      <vt:lpstr>Презентация PowerPoint</vt:lpstr>
      <vt:lpstr>Особенности современного рынка труда в России</vt:lpstr>
      <vt:lpstr>Презентация PowerPoint</vt:lpstr>
      <vt:lpstr>Режим труда и отдыха в РФ</vt:lpstr>
      <vt:lpstr>Поиск работы</vt:lpstr>
      <vt:lpstr>Вакансия</vt:lpstr>
      <vt:lpstr>Этапы трудоустройства </vt:lpstr>
      <vt:lpstr>Презентация PowerPoint</vt:lpstr>
      <vt:lpstr>Поиск работы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самоопределение</dc:title>
  <dc:creator>user-aat</dc:creator>
  <cp:lastModifiedBy>user-aat</cp:lastModifiedBy>
  <cp:revision>70</cp:revision>
  <dcterms:created xsi:type="dcterms:W3CDTF">2015-11-13T04:39:28Z</dcterms:created>
  <dcterms:modified xsi:type="dcterms:W3CDTF">2021-11-18T07:06:49Z</dcterms:modified>
</cp:coreProperties>
</file>