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2" r:id="rId2"/>
    <p:sldMasterId id="2147483849" r:id="rId3"/>
    <p:sldMasterId id="2147483873" r:id="rId4"/>
  </p:sldMasterIdLst>
  <p:notesMasterIdLst>
    <p:notesMasterId r:id="rId34"/>
  </p:notesMasterIdLst>
  <p:sldIdLst>
    <p:sldId id="304" r:id="rId5"/>
    <p:sldId id="300" r:id="rId6"/>
    <p:sldId id="258" r:id="rId7"/>
    <p:sldId id="259" r:id="rId8"/>
    <p:sldId id="260" r:id="rId9"/>
    <p:sldId id="266" r:id="rId10"/>
    <p:sldId id="268" r:id="rId11"/>
    <p:sldId id="261" r:id="rId12"/>
    <p:sldId id="301" r:id="rId13"/>
    <p:sldId id="267" r:id="rId14"/>
    <p:sldId id="271" r:id="rId15"/>
    <p:sldId id="302" r:id="rId16"/>
    <p:sldId id="292" r:id="rId17"/>
    <p:sldId id="262" r:id="rId18"/>
    <p:sldId id="263" r:id="rId19"/>
    <p:sldId id="277" r:id="rId20"/>
    <p:sldId id="272" r:id="rId21"/>
    <p:sldId id="273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97" r:id="rId31"/>
    <p:sldId id="298" r:id="rId32"/>
    <p:sldId id="30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70" d="100"/>
          <a:sy n="70" d="100"/>
        </p:scale>
        <p:origin x="-35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3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D2EC70-C9EB-469A-A54E-C2E35D082CA8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D54DF-B61F-42D8-9848-1311E3AE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B6653-D16C-4E8F-AF26-71B3C1F786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2810-7ACE-4ECB-A61C-85BF4887D3A0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7872-C1C4-43F6-8A00-45469AD80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D64A-A00E-427E-88C2-4D9221E61A8A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7E36-387B-40F4-AA12-FEFE30DFA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B2E8-83DC-4B29-8C1C-116332AB9543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90ED-F6B0-4DD1-AAD3-5D19C1DAAC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AA5B-A979-426F-AB13-82A194A53834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5AD2-9639-4E0F-800E-C47A61569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B8D1-88DA-4173-9037-7C8510E1E2AB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BD1C-F875-4777-B91D-15DAB4488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EC64-FDAA-41F7-9BD3-8F0F5C14BE79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EA87-0DDE-4509-93BF-F568FBCDF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75E0-9003-4C8F-9070-77AFFFB6583B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3285-D454-4125-AAEF-9AAA9BA6D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2E58-F195-45E1-ACFD-2F6014E5FCF8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3230-FE3E-4F14-BEE3-9AD49FB55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90C2-A8BA-4697-B668-C30818D9C1A6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1434-8FF2-4F7B-BBC2-05CA0CD8D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D767-6F0B-43A2-8DEF-0C31A8C644F9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6F5E-3D61-4E6A-8CF3-B6A4CC700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8068-701B-4885-9B3D-D561C96A5DB4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2A7B-96B9-47AC-8FE5-487AB8828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A222-F1EC-4C1E-8D3A-CDB62716DA1D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8F18-CCB3-498A-AF2C-8E7DC4CE5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9AA8-B3A7-4268-80DC-6D384F0A9B66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CF00-985A-4161-A5D3-0E2F99B58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DC42-F736-4E62-9619-141D1418A766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AFCA-92A9-4EC6-B247-29FED4F04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ACEA-4A1C-4C14-A6BC-3617A4A546AB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2053-3D21-4EB6-B1B4-E6EE23447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2810-7ACE-4ECB-A61C-85BF4887D3A0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7872-C1C4-43F6-8A00-45469AD80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A222-F1EC-4C1E-8D3A-CDB62716DA1D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8F18-CCB3-498A-AF2C-8E7DC4CE5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803C-00B6-4945-B026-413FEAEDC8D2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3479-BC38-4DC8-B9D4-24D53C5FB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7F1F-EBF6-423F-B7B9-8922040F9596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1AE3-60AE-4B95-A781-5B98B58DE7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AC92-97C5-400B-AEDE-BA125F8F9672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BB46-6150-4A17-89BD-1D36FC253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724D-B142-4060-86FE-89531B7A216F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6ACC-FC1E-45D7-80F9-77F09ECF7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4CD4-3A01-4DE0-84A4-4B4ACFF3643C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BE9A-B5CF-4B7B-B853-4A23EF77B5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803C-00B6-4945-B026-413FEAEDC8D2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3479-BC38-4DC8-B9D4-24D53C5FB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E281-CF14-4CF1-B126-27B9417F8E19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6140-2673-4682-AAFF-0F6AF739B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F146-3FEA-4EA7-BBA5-F9CE3D414893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24FF-876E-406A-82D2-0166A061AB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D64A-A00E-427E-88C2-4D9221E61A8A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7E36-387B-40F4-AA12-FEFE30DFA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B2E8-83DC-4B29-8C1C-116332AB9543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90ED-F6B0-4DD1-AAD3-5D19C1DAAC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82810-7ACE-4ECB-A61C-85BF4887D3A0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1C7872-C1C4-43F6-8A00-45469AD80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DBE00-BCF3-4A1C-B823-EFDF883644A4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B3AC4-4F34-40B8-99FC-B9F923858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9724D-B142-4060-86FE-89531B7A216F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B6ACC-FC1E-45D7-80F9-77F09ECF7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34CD4-3A01-4DE0-84A4-4B4ACFF3643C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0FBE9A-B5CF-4B7B-B853-4A23EF77B5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DBE00-BCF3-4A1C-B823-EFDF883644A4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B3AC4-4F34-40B8-99FC-B9F923858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0A222-F1EC-4C1E-8D3A-CDB62716DA1D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3C8F18-CCB3-498A-AF2C-8E7DC4CE5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7F1F-EBF6-423F-B7B9-8922040F9596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1AE3-60AE-4B95-A781-5B98B58DE7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DBE00-BCF3-4A1C-B823-EFDF883644A4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6B3AC4-4F34-40B8-99FC-B9F923858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AC92-97C5-400B-AEDE-BA125F8F9672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BB46-6150-4A17-89BD-1D36FC253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724D-B142-4060-86FE-89531B7A216F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6ACC-FC1E-45D7-80F9-77F09ECF7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4CD4-3A01-4DE0-84A4-4B4ACFF3643C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BE9A-B5CF-4B7B-B853-4A23EF77B5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E281-CF14-4CF1-B126-27B9417F8E19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6140-2673-4682-AAFF-0F6AF739B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F146-3FEA-4EA7-BBA5-F9CE3D414893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24FF-876E-406A-82D2-0166A061AB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1DBE00-BCF3-4A1C-B823-EFDF883644A4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6B3AC4-4F34-40B8-99FC-B9F923858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FCA0C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FCA0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75FA4-3817-4B8D-8AA3-179F123BBCDA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19DBC3-0906-4C71-B307-834B0A4D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DC1DBE00-BCF3-4A1C-B823-EFDF883644A4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B6B3AC4-4F34-40B8-99FC-B9F923858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DC1DBE00-BCF3-4A1C-B823-EFDF883644A4}" type="datetimeFigureOut">
              <a:rPr lang="ru-RU" smtClean="0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6B6B3AC4-4F34-40B8-99FC-B9F923858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rmatikaaat@mail.ru" TargetMode="Externa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rmatikaaat@mail.ru" TargetMode="Externa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8147248" cy="381642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1. Изучить информацию, изложенную в данной презентации.</a:t>
            </a:r>
            <a:br>
              <a:rPr lang="ru-RU" dirty="0"/>
            </a:br>
            <a:r>
              <a:rPr lang="ru-RU" dirty="0"/>
              <a:t>2. Ответить на вопросы для самостоятельной работы.</a:t>
            </a:r>
            <a:br>
              <a:rPr lang="ru-RU" dirty="0"/>
            </a:br>
            <a:r>
              <a:rPr lang="ru-RU" dirty="0"/>
              <a:t>3. </a:t>
            </a:r>
            <a:r>
              <a:rPr lang="ru-RU" b="1" dirty="0">
                <a:solidFill>
                  <a:schemeClr val="tx1"/>
                </a:solidFill>
              </a:rPr>
              <a:t>Ответы на вопросы отправляйте на почту </a:t>
            </a:r>
            <a:r>
              <a:rPr lang="en-US" u="sng" dirty="0" err="1">
                <a:solidFill>
                  <a:schemeClr val="tx1"/>
                </a:solidFill>
                <a:hlinkClick r:id="rId2"/>
              </a:rPr>
              <a:t>informatikaaat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mail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2"/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, в виде текстового документа или фотографии конспекта, указав в названии документа свою фамилию и № группы. Задание на оценку!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8986" y="908721"/>
            <a:ext cx="7577814" cy="172819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по учебной дисциплине «Информатика»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 18.11.2021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27 </a:t>
            </a:r>
            <a:r>
              <a:rPr lang="ru-RU" sz="3100" b="1" dirty="0" smtClean="0"/>
              <a:t>группа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71401232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500189"/>
            <a:ext cx="8215340" cy="1000117"/>
          </a:xfrm>
        </p:spPr>
        <p:txBody>
          <a:bodyPr>
            <a:normAutofit fontScale="92500"/>
          </a:bodyPr>
          <a:lstStyle/>
          <a:p>
            <a:pPr indent="-1588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		Техническое устройство, выполняющие функции сопряжения компьютеров с каналами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Сетевые адаптеры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(сетевые платы)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000125" y="4857760"/>
            <a:ext cx="7000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</a:rPr>
              <a:t>	Для организации локальной сети необходимо установить в каждый ПК сетевую </a:t>
            </a:r>
            <a:r>
              <a:rPr lang="ru-RU" sz="2800" dirty="0" smtClean="0">
                <a:latin typeface="Times New Roman" pitchFamily="18" charset="0"/>
              </a:rPr>
              <a:t>плату и </a:t>
            </a:r>
            <a:r>
              <a:rPr lang="ru-RU" sz="2800" dirty="0">
                <a:latin typeface="Times New Roman" pitchFamily="18" charset="0"/>
              </a:rPr>
              <a:t>соединить все компьютеры с помощью специального кабеля. </a:t>
            </a:r>
          </a:p>
        </p:txBody>
      </p:sp>
      <p:pic>
        <p:nvPicPr>
          <p:cNvPr id="6" name="Picture 5" descr="контроллер с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9" y="2348880"/>
            <a:ext cx="4320480" cy="2470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гнездо сетевое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14290"/>
            <a:ext cx="3929062" cy="288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42844" y="3258168"/>
            <a:ext cx="857256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Georgia" pitchFamily="18" charset="0"/>
              </a:rPr>
              <a:t>	</a:t>
            </a:r>
            <a:r>
              <a:rPr lang="ru-RU" sz="2800" dirty="0" smtClean="0">
                <a:latin typeface="Georgia" pitchFamily="18" charset="0"/>
              </a:rPr>
              <a:t>Сейчас в новых компьютерах </a:t>
            </a:r>
            <a:r>
              <a:rPr lang="ru-RU" sz="2800" dirty="0">
                <a:latin typeface="Georgia" pitchFamily="18" charset="0"/>
              </a:rPr>
              <a:t>необходимые для </a:t>
            </a:r>
            <a:r>
              <a:rPr lang="ru-RU" sz="2800" dirty="0" smtClean="0">
                <a:latin typeface="Georgia" pitchFamily="18" charset="0"/>
              </a:rPr>
              <a:t>связи </a:t>
            </a:r>
            <a:r>
              <a:rPr lang="ru-RU" sz="2800" dirty="0">
                <a:latin typeface="Georgia" pitchFamily="18" charset="0"/>
              </a:rPr>
              <a:t>компоненты уже установлены на системной плате и тогда отдельная сетевая плата не нужна.</a:t>
            </a:r>
          </a:p>
          <a:p>
            <a:pPr algn="just"/>
            <a:r>
              <a:rPr lang="ru-RU" sz="2800" dirty="0">
                <a:latin typeface="Georgia" pitchFamily="18" charset="0"/>
              </a:rPr>
              <a:t>	В этом случае гнездо для сетевого кабеля </a:t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>расположено на задней стенке системного </a:t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>блока.</a:t>
            </a:r>
          </a:p>
          <a:p>
            <a:endParaRPr lang="ru-RU" dirty="0">
              <a:latin typeface="Lucida Sans Unicode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86188" y="571500"/>
            <a:ext cx="1785937" cy="12858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indata.ru/uploads/2009/06/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13941"/>
            <a:ext cx="2952327" cy="23440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Оптоволоконный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Витая пара.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Каналы связи</a:t>
            </a:r>
            <a:endParaRPr lang="ru-RU" dirty="0"/>
          </a:p>
        </p:txBody>
      </p:sp>
      <p:pic>
        <p:nvPicPr>
          <p:cNvPr id="1026" name="Picture 2" descr="http://komionline.ru/media/images/2011/11/24/v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3810000" cy="2543175"/>
          </a:xfrm>
          <a:prstGeom prst="rect">
            <a:avLst/>
          </a:prstGeom>
          <a:noFill/>
        </p:spPr>
      </p:pic>
      <p:pic>
        <p:nvPicPr>
          <p:cNvPr id="1028" name="Picture 4" descr="http://armovision.ru/upload/catalogt/2129/img/LAN_FTP_U-full.jpg"/>
          <p:cNvPicPr>
            <a:picLocks noChangeAspect="1" noChangeArrowheads="1"/>
          </p:cNvPicPr>
          <p:nvPr/>
        </p:nvPicPr>
        <p:blipFill>
          <a:blip r:embed="rId4" cstate="print"/>
          <a:srcRect t="19592" b="21633"/>
          <a:stretch>
            <a:fillRect/>
          </a:stretch>
        </p:blipFill>
        <p:spPr bwMode="auto">
          <a:xfrm>
            <a:off x="2987824" y="4221088"/>
            <a:ext cx="3528392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Концентраторы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85750" y="3500438"/>
            <a:ext cx="8286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	Концентраторы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(</a:t>
            </a:r>
            <a:r>
              <a:rPr lang="en-US" sz="2800" dirty="0">
                <a:latin typeface="Georgia" pitchFamily="18" charset="0"/>
              </a:rPr>
              <a:t>HUB </a:t>
            </a:r>
            <a:r>
              <a:rPr lang="ru-RU" sz="2800" dirty="0">
                <a:latin typeface="Georgia" pitchFamily="18" charset="0"/>
              </a:rPr>
              <a:t>или </a:t>
            </a:r>
            <a:r>
              <a:rPr lang="en-US" sz="2800" dirty="0">
                <a:latin typeface="Georgia" pitchFamily="18" charset="0"/>
              </a:rPr>
              <a:t>Switch</a:t>
            </a:r>
            <a:r>
              <a:rPr lang="ru-RU" sz="2800" dirty="0">
                <a:latin typeface="Georgia" pitchFamily="18" charset="0"/>
              </a:rPr>
              <a:t>)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- служат для соединения компьютеров в сети.</a:t>
            </a:r>
          </a:p>
          <a:p>
            <a:pPr algn="just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	Концентратор может иметь различное количество портов подключения (обычно от 5 до 32). </a:t>
            </a:r>
          </a:p>
        </p:txBody>
      </p:sp>
      <p:pic>
        <p:nvPicPr>
          <p:cNvPr id="6" name="Рисунок 5" descr="6443768-network-equipment-icon-network-router-switch-or-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102291"/>
            <a:ext cx="5715040" cy="211239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50" y="857250"/>
            <a:ext cx="7800975" cy="4525963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Локальные сети по способу взаимодействия компьютеров подразделяются на: 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2800" dirty="0" smtClean="0">
                <a:latin typeface="Georgia" pitchFamily="18" charset="0"/>
              </a:rPr>
              <a:t> одноранговые (</a:t>
            </a:r>
            <a:r>
              <a:rPr lang="en-US" sz="2800" dirty="0" smtClean="0">
                <a:latin typeface="Georgia" pitchFamily="18" charset="0"/>
              </a:rPr>
              <a:t>peer-to-peer</a:t>
            </a:r>
            <a:r>
              <a:rPr lang="ru-RU" sz="2800" dirty="0" smtClean="0">
                <a:latin typeface="Georgia" pitchFamily="18" charset="0"/>
              </a:rPr>
              <a:t>);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2800" dirty="0" smtClean="0">
              <a:latin typeface="Georgia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ru-RU" sz="2800" dirty="0" smtClean="0">
              <a:latin typeface="Georgia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2800" dirty="0" smtClean="0">
                <a:latin typeface="Georgia" pitchFamily="18" charset="0"/>
              </a:rPr>
              <a:t> сети с выделенным сервером (</a:t>
            </a:r>
            <a:r>
              <a:rPr lang="en-US" sz="2800" dirty="0" smtClean="0">
                <a:latin typeface="Georgia" pitchFamily="18" charset="0"/>
              </a:rPr>
              <a:t>server based</a:t>
            </a:r>
            <a:r>
              <a:rPr lang="ru-RU" sz="2800" dirty="0" smtClean="0">
                <a:latin typeface="Georgia" pitchFamily="18" charset="0"/>
              </a:rPr>
              <a:t>);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969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Одноранговая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локальная сеть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88" y="4500563"/>
            <a:ext cx="8362950" cy="10715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	</a:t>
            </a:r>
            <a:r>
              <a:rPr lang="ru-RU" sz="2800" dirty="0">
                <a:latin typeface="Georgia" pitchFamily="18" charset="0"/>
                <a:cs typeface="+mn-cs"/>
              </a:rPr>
              <a:t>В </a:t>
            </a:r>
            <a:r>
              <a:rPr lang="ru-RU" sz="2800" dirty="0" err="1">
                <a:latin typeface="Georgia" pitchFamily="18" charset="0"/>
                <a:cs typeface="+mn-cs"/>
              </a:rPr>
              <a:t>одноранговой</a:t>
            </a:r>
            <a:r>
              <a:rPr lang="ru-RU" sz="2800" dirty="0">
                <a:latin typeface="Georgia" pitchFamily="18" charset="0"/>
                <a:cs typeface="+mn-cs"/>
              </a:rPr>
              <a:t> локальной сети все компьютеры равноправны.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86250" y="2571750"/>
            <a:ext cx="357188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6" descr="odnora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536508" cy="209523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19675"/>
          </a:xfrm>
        </p:spPr>
        <p:txBody>
          <a:bodyPr>
            <a:normAutofit/>
          </a:bodyPr>
          <a:lstStyle/>
          <a:p>
            <a:pPr marL="3175" indent="-3175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		Общие устройства могут быть подключены к любому компьютеру в сети.</a:t>
            </a:r>
            <a:r>
              <a:rPr lang="ru-RU" sz="2400" i="1" dirty="0" smtClean="0"/>
              <a:t> </a:t>
            </a:r>
            <a:r>
              <a:rPr lang="ru-RU" sz="2400" dirty="0" err="1" smtClean="0">
                <a:latin typeface="Georgia" pitchFamily="18" charset="0"/>
              </a:rPr>
              <a:t>Одноранговые</a:t>
            </a:r>
            <a:r>
              <a:rPr lang="ru-RU" sz="2400" dirty="0" smtClean="0">
                <a:latin typeface="Georgia" pitchFamily="18" charset="0"/>
              </a:rPr>
              <a:t> сети называют также рабочими группами. Рабочая группа – это небольшой коллектив, поэтому в </a:t>
            </a:r>
            <a:r>
              <a:rPr lang="ru-RU" sz="2400" dirty="0" err="1" smtClean="0">
                <a:latin typeface="Georgia" pitchFamily="18" charset="0"/>
              </a:rPr>
              <a:t>одноранговых</a:t>
            </a:r>
            <a:r>
              <a:rPr lang="ru-RU" sz="2400" dirty="0" smtClean="0">
                <a:latin typeface="Georgia" pitchFamily="18" charset="0"/>
              </a:rPr>
              <a:t> сетях чаще всего не более 10 компьютеров.</a:t>
            </a:r>
          </a:p>
          <a:p>
            <a:pPr marL="3175" indent="-3175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		В </a:t>
            </a:r>
            <a:r>
              <a:rPr lang="ru-RU" sz="2400" dirty="0" err="1" smtClean="0">
                <a:latin typeface="Georgia" pitchFamily="18" charset="0"/>
              </a:rPr>
              <a:t>одноранговой</a:t>
            </a:r>
            <a:r>
              <a:rPr lang="ru-RU" sz="2400" dirty="0" smtClean="0">
                <a:latin typeface="Georgia" pitchFamily="18" charset="0"/>
              </a:rPr>
              <a:t> сети требования к производительности и к уровню защиты для сетевого программного обеспечения, как правило, ниже, чем в сетях с выделенным сервером. Выделенные серверы функционируют исключительно в качестве серверов, но не клиентов или рабочих станций (</a:t>
            </a:r>
            <a:r>
              <a:rPr lang="en-US" sz="2400" dirty="0" smtClean="0">
                <a:latin typeface="Georgia" pitchFamily="18" charset="0"/>
              </a:rPr>
              <a:t>workstation</a:t>
            </a:r>
            <a:r>
              <a:rPr lang="ru-RU" sz="2400" dirty="0" smtClean="0">
                <a:latin typeface="Georgia" pitchFamily="18" charset="0"/>
              </a:rPr>
              <a:t>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Одноранговые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сети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Сеть с выделенным сервером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5750" y="5000625"/>
            <a:ext cx="8493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800" dirty="0">
                <a:latin typeface="Georgia" pitchFamily="18" charset="0"/>
                <a:cs typeface="+mn-cs"/>
              </a:rPr>
              <a:t>Структура сети с выделенным сервером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1743066"/>
            <a:ext cx="1154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Сервер</a:t>
            </a:r>
          </a:p>
        </p:txBody>
      </p:sp>
      <p:pic>
        <p:nvPicPr>
          <p:cNvPr id="19" name="Рисунок 18" descr="ierar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5447619" cy="2298413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ps_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626693" cy="2498726"/>
          </a:xfrm>
          <a:prstGeom prst="rect">
            <a:avLst/>
          </a:prstGeom>
        </p:spPr>
      </p:pic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286125" y="1285875"/>
            <a:ext cx="5286375" cy="2305050"/>
          </a:xfrm>
        </p:spPr>
        <p:txBody>
          <a:bodyPr/>
          <a:lstStyle/>
          <a:p>
            <a:pPr marL="0" indent="0" algn="just" eaLnBrk="1" hangingPunct="1">
              <a:spcBef>
                <a:spcPct val="50000"/>
              </a:spcBef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	Сервер (от англ. </a:t>
            </a:r>
            <a:r>
              <a:rPr lang="en-US" sz="2800" dirty="0" smtClean="0">
                <a:latin typeface="Georgia" pitchFamily="18" charset="0"/>
              </a:rPr>
              <a:t>server</a:t>
            </a:r>
            <a:r>
              <a:rPr lang="ru-RU" sz="2800" dirty="0" smtClean="0">
                <a:latin typeface="Georgia" pitchFamily="18" charset="0"/>
              </a:rPr>
              <a:t> - обслуживающее устройство) - компьютер, распределяющий ресурсы между пользователями сети.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Сеть с выделенным сервером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28625" y="3500438"/>
            <a:ext cx="83216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SzPct val="68000"/>
            </a:pPr>
            <a:r>
              <a:rPr lang="ru-RU" sz="2800" dirty="0">
                <a:latin typeface="Georgia" pitchFamily="18" charset="0"/>
              </a:rPr>
              <a:t>	В сервере установлен мощный процессор, большая оперативная и дисковая память, хранится основная часть программного обеспечения и данных сети, которыми могут воспользоваться все пользователи сети.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376863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	- физическое расположение компьютеров, кабелей и других компонентов сети.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Топологии сетей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2" cstate="print">
            <a:lum bright="10000" contrast="19000"/>
          </a:blip>
          <a:stretch>
            <a:fillRect/>
          </a:stretch>
        </p:blipFill>
        <p:spPr>
          <a:xfrm>
            <a:off x="2357422" y="2428869"/>
            <a:ext cx="4468826" cy="3097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453" y="571480"/>
            <a:ext cx="8249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Локальные и глобальные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компьютерные сети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842337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 учитель информатики и ИКТ </a:t>
            </a:r>
            <a:r>
              <a:rPr lang="ru-RU" sz="2000" dirty="0" err="1" smtClean="0"/>
              <a:t>Стасева</a:t>
            </a:r>
            <a:r>
              <a:rPr lang="ru-RU" sz="2000" dirty="0" smtClean="0"/>
              <a:t> М.С.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1519237"/>
          </a:xfrm>
        </p:spPr>
        <p:txBody>
          <a:bodyPr>
            <a:normAutofit/>
          </a:bodyPr>
          <a:lstStyle/>
          <a:p>
            <a:pPr marL="93663" indent="-3175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	</a:t>
            </a:r>
            <a:r>
              <a:rPr lang="ru-RU" sz="2800" dirty="0" smtClean="0">
                <a:latin typeface="Georgia" pitchFamily="18" charset="0"/>
              </a:rPr>
              <a:t>Все сети строятся на основе трёх базовых топологий: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Базовые топологии.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8283" y="3246848"/>
            <a:ext cx="2830771" cy="14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2925016"/>
            <a:ext cx="2714644" cy="200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62450" y="3071813"/>
            <a:ext cx="2337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Прямоугольник 7"/>
          <p:cNvSpPr>
            <a:spLocks noChangeArrowheads="1"/>
          </p:cNvSpPr>
          <p:nvPr/>
        </p:nvSpPr>
        <p:spPr bwMode="auto">
          <a:xfrm>
            <a:off x="785813" y="492918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шина (</a:t>
            </a:r>
            <a:r>
              <a:rPr lang="en-US" sz="2800">
                <a:solidFill>
                  <a:srgbClr val="000000"/>
                </a:solidFill>
                <a:latin typeface="Georgia" pitchFamily="18" charset="0"/>
              </a:rPr>
              <a:t>bus</a:t>
            </a:r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33800" name="Прямоугольник 8"/>
          <p:cNvSpPr>
            <a:spLocks noChangeArrowheads="1"/>
          </p:cNvSpPr>
          <p:nvPr/>
        </p:nvSpPr>
        <p:spPr bwMode="auto">
          <a:xfrm>
            <a:off x="6429375" y="5000625"/>
            <a:ext cx="222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звезда (</a:t>
            </a:r>
            <a:r>
              <a:rPr lang="en-US" sz="2800">
                <a:solidFill>
                  <a:srgbClr val="000000"/>
                </a:solidFill>
                <a:latin typeface="Georgia" pitchFamily="18" charset="0"/>
              </a:rPr>
              <a:t>star</a:t>
            </a:r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33801" name="Прямоугольник 9"/>
          <p:cNvSpPr>
            <a:spLocks noChangeArrowheads="1"/>
          </p:cNvSpPr>
          <p:nvPr/>
        </p:nvSpPr>
        <p:spPr bwMode="auto">
          <a:xfrm>
            <a:off x="3429000" y="4929188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кольцо (</a:t>
            </a:r>
            <a:r>
              <a:rPr lang="en-US" sz="2800">
                <a:solidFill>
                  <a:srgbClr val="000000"/>
                </a:solidFill>
                <a:latin typeface="Georgia" pitchFamily="18" charset="0"/>
              </a:rPr>
              <a:t>ring</a:t>
            </a:r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)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786563" y="4143375"/>
            <a:ext cx="1571625" cy="1588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143375"/>
          </a:xfrm>
        </p:spPr>
        <p:txBody>
          <a:bodyPr>
            <a:normAutofit/>
          </a:bodyPr>
          <a:lstStyle/>
          <a:p>
            <a:pPr marL="3175" indent="-3175" algn="just" eaLnBrk="1" fontAlgn="auto" hangingPunct="1">
              <a:spcAft>
                <a:spcPts val="0"/>
              </a:spcAft>
              <a:buClr>
                <a:srgbClr val="2DA2BF"/>
              </a:buClr>
              <a:buFont typeface="Wingdings 3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		Топологию «шина» часто называют «линейной шиной» (</a:t>
            </a:r>
            <a:r>
              <a:rPr lang="en-US" sz="2800" dirty="0" smtClean="0">
                <a:latin typeface="Georgia" pitchFamily="18" charset="0"/>
              </a:rPr>
              <a:t>linear bus</a:t>
            </a:r>
            <a:r>
              <a:rPr lang="ru-RU" sz="2800" dirty="0" smtClean="0">
                <a:latin typeface="Georgia" pitchFamily="18" charset="0"/>
              </a:rPr>
              <a:t>). Данная топология относится к наиболее простым и широко распространенным топологиям. В ней используется один кабель, именуемый магистралью или сегментом, вдоль которого подключены все компьютеры сети.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25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Шина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Простая сеть с топологией «Шина»</a:t>
            </a:r>
            <a:endParaRPr lang="ru-RU" sz="3200" dirty="0"/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142844" y="4143375"/>
            <a:ext cx="857256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>
                <a:latin typeface="Georgia" pitchFamily="18" charset="0"/>
              </a:rPr>
              <a:t>	В сети с топологией «шина» компьютеры адресуют данные конкретному компьютеру, передавая их по кабелю в виде электрических сигналов. </a:t>
            </a:r>
          </a:p>
        </p:txBody>
      </p:sp>
      <p:pic>
        <p:nvPicPr>
          <p:cNvPr id="17" name="Рисунок 16" descr="bus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143836"/>
            <a:ext cx="5370675" cy="278523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3233738"/>
          </a:xfrm>
        </p:spPr>
        <p:txBody>
          <a:bodyPr/>
          <a:lstStyle/>
          <a:p>
            <a:pPr marL="3175" indent="-3175" algn="just" eaLnBrk="1" hangingPunct="1">
              <a:buFont typeface="Wingdings 3" pitchFamily="18" charset="2"/>
              <a:buNone/>
            </a:pPr>
            <a:r>
              <a:rPr lang="ru-RU" sz="2800" dirty="0" smtClean="0">
                <a:latin typeface="Georgia" pitchFamily="18" charset="0"/>
              </a:rPr>
              <a:t>		При топологии «звезда» все компьютеры с помощью сегментов кабеля подключаются к центральному компоненту, именуемому концентратором (</a:t>
            </a:r>
            <a:r>
              <a:rPr lang="en-US" sz="2800" dirty="0" smtClean="0">
                <a:latin typeface="Georgia" pitchFamily="18" charset="0"/>
              </a:rPr>
              <a:t>hub</a:t>
            </a:r>
            <a:r>
              <a:rPr lang="ru-RU" sz="2800" dirty="0" smtClean="0">
                <a:latin typeface="Georgia" pitchFamily="18" charset="0"/>
              </a:rPr>
              <a:t>). Сигналы от передающего компьютера поступают через концентратор ко всем остальным.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5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Звезда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Простая сеть с топологией звезда.</a:t>
            </a:r>
          </a:p>
        </p:txBody>
      </p:sp>
      <p:pic>
        <p:nvPicPr>
          <p:cNvPr id="12" name="Рисунок 11" descr="1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508" y="1571612"/>
            <a:ext cx="5985450" cy="47564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58204" cy="4525962"/>
          </a:xfrm>
        </p:spPr>
        <p:txBody>
          <a:bodyPr/>
          <a:lstStyle/>
          <a:p>
            <a:pPr marL="3175" indent="-3175" algn="just" eaLnBrk="1" hangingPunct="1">
              <a:buFont typeface="Wingdings 3" pitchFamily="18" charset="2"/>
              <a:buNone/>
            </a:pPr>
            <a:r>
              <a:rPr lang="ru-RU" dirty="0" smtClean="0"/>
              <a:t>		</a:t>
            </a:r>
            <a:r>
              <a:rPr lang="ru-RU" sz="2800" dirty="0" smtClean="0">
                <a:latin typeface="Georgia" pitchFamily="18" charset="0"/>
              </a:rPr>
              <a:t>При топологии «кольцо» компьютеры подключают к кабелю, замкнутому в кольцо.</a:t>
            </a:r>
          </a:p>
          <a:p>
            <a:pPr marL="3175" indent="-3175" algn="just" eaLnBrk="1" hangingPunct="1">
              <a:buFont typeface="Wingdings 3" pitchFamily="18" charset="2"/>
              <a:buNone/>
            </a:pPr>
            <a:r>
              <a:rPr lang="ru-RU" sz="2800" dirty="0" smtClean="0">
                <a:latin typeface="Georgia" pitchFamily="18" charset="0"/>
              </a:rPr>
              <a:t>		Сигналы здесь передаются по кольцу в одном направлении и проходят через каждый компьютер. В отличие от пассивной топологии «шина», здесь каждый компьютер выступает в роли репитера, усиливая сигналы и передавая их следующему компьютеру. Поэтому, если выйдет из строя один компьютер, прекращает функционировать вся сеть.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Кольцо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r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1589"/>
            <a:ext cx="6143668" cy="454041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Простая сеть с топологией «кольцо»</a:t>
            </a:r>
          </a:p>
        </p:txBody>
      </p:sp>
      <p:sp>
        <p:nvSpPr>
          <p:cNvPr id="39940" name="Прямоугольник 58"/>
          <p:cNvSpPr>
            <a:spLocks noChangeArrowheads="1"/>
          </p:cNvSpPr>
          <p:nvPr/>
        </p:nvSpPr>
        <p:spPr bwMode="auto">
          <a:xfrm>
            <a:off x="285720" y="6182045"/>
            <a:ext cx="8429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Компьютер захватывает данные и передает их по кольцу.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5250"/>
            <a:ext cx="914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Режимы доступа к ресурсам сети</a:t>
            </a:r>
          </a:p>
        </p:txBody>
      </p:sp>
      <p:sp>
        <p:nvSpPr>
          <p:cNvPr id="51203" name="Прямоугольник 4"/>
          <p:cNvSpPr>
            <a:spLocks noChangeArrowheads="1"/>
          </p:cNvSpPr>
          <p:nvPr/>
        </p:nvSpPr>
        <p:spPr bwMode="auto">
          <a:xfrm>
            <a:off x="428625" y="1143000"/>
            <a:ext cx="835818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dirty="0">
                <a:latin typeface="Georgia" pitchFamily="18" charset="0"/>
              </a:rPr>
              <a:t>Локальный ресурс -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запрещается доступ к ресурсам компьютера пользователям сети. Для обеспечения доступности локальных ресурсов нужно установить переключатель в положение Общий ресурс.</a:t>
            </a:r>
          </a:p>
          <a:p>
            <a:pPr algn="just"/>
            <a:r>
              <a:rPr lang="ru-RU" sz="2800" b="1" i="1" dirty="0">
                <a:latin typeface="Georgia" pitchFamily="18" charset="0"/>
              </a:rPr>
              <a:t>Общий ресурс - </a:t>
            </a:r>
            <a:r>
              <a:rPr lang="ru-RU" sz="2800" dirty="0">
                <a:latin typeface="Georgia" pitchFamily="18" charset="0"/>
              </a:rPr>
              <a:t>позволяет использовать ресурсы компьютера (дисковую память и периферийные устройства - принтер, модем) пользователям сети. Для этого, нужно разрешить </a:t>
            </a:r>
            <a:r>
              <a:rPr lang="ru-RU" sz="2800" i="1" dirty="0">
                <a:latin typeface="Georgia" pitchFamily="18" charset="0"/>
              </a:rPr>
              <a:t>Открытие общего доступа к папке</a:t>
            </a:r>
            <a:r>
              <a:rPr lang="ru-RU" sz="2800" dirty="0">
                <a:latin typeface="Georgia" pitchFamily="18" charset="0"/>
              </a:rPr>
              <a:t>. При этом требуется определить уровень доступа.</a:t>
            </a:r>
          </a:p>
          <a:p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5250"/>
            <a:ext cx="914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Режимы доступа к ресурсам сети</a:t>
            </a:r>
          </a:p>
        </p:txBody>
      </p:sp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357188" y="1000125"/>
            <a:ext cx="8358187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Только чтение </a:t>
            </a:r>
            <a:r>
              <a:rPr lang="ru-RU" sz="2800" i="1" dirty="0">
                <a:latin typeface="Georgia" pitchFamily="18" charset="0"/>
              </a:rPr>
              <a:t>- </a:t>
            </a:r>
            <a:r>
              <a:rPr lang="ru-RU" sz="2800" dirty="0">
                <a:latin typeface="Georgia" pitchFamily="18" charset="0"/>
              </a:rPr>
              <a:t>позволяет пользователям сети открывать или копировать файлы и папки.</a:t>
            </a:r>
          </a:p>
          <a:p>
            <a:pPr algn="just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Полный  доступ </a:t>
            </a:r>
            <a:r>
              <a:rPr lang="ru-RU" sz="2800" i="1" dirty="0">
                <a:latin typeface="Georgia" pitchFamily="18" charset="0"/>
              </a:rPr>
              <a:t>- </a:t>
            </a:r>
            <a:r>
              <a:rPr lang="ru-RU" sz="2800" dirty="0">
                <a:latin typeface="Georgia" pitchFamily="18" charset="0"/>
              </a:rPr>
              <a:t>позволяет пользователям сети выполнять все операции над файлами, папками (переносить, удалять, редактировать, переименовать и т.п.).</a:t>
            </a:r>
          </a:p>
          <a:p>
            <a:pPr algn="just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Доступ, определяемый паролем </a:t>
            </a:r>
            <a:r>
              <a:rPr lang="ru-RU" sz="2800" i="1" dirty="0">
                <a:latin typeface="Georgia" pitchFamily="18" charset="0"/>
              </a:rPr>
              <a:t>- </a:t>
            </a:r>
            <a:r>
              <a:rPr lang="ru-RU" sz="2800" dirty="0">
                <a:latin typeface="Georgia" pitchFamily="18" charset="0"/>
              </a:rPr>
              <a:t>данный режим предоставляет разным категориям пользователей различные права доступа, например, только чтение или полный доступ.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Для чего создаются локальные компьютерные сети?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сервер? Рабочая станция?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сетевой адаптер? Концентратор? Коммуникатор?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виды линий (каналов) используются для связи компьютера в локальных сетях?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Какая топология локальной сети используется в компьютерном классе техникума?</a:t>
            </a:r>
          </a:p>
          <a:p>
            <a:pPr marL="0" lvl="0" indent="0">
              <a:buNone/>
            </a:pPr>
            <a:endParaRPr lang="ru-RU" b="1" dirty="0" smtClean="0"/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sz="3500" b="1" dirty="0" smtClean="0">
                <a:solidFill>
                  <a:srgbClr val="FF0000"/>
                </a:solidFill>
              </a:rPr>
              <a:t>Ответы на вопросы отправляйте </a:t>
            </a:r>
            <a:r>
              <a:rPr lang="ru-RU" sz="3500" b="1" dirty="0">
                <a:solidFill>
                  <a:srgbClr val="FF0000"/>
                </a:solidFill>
              </a:rPr>
              <a:t>на почту </a:t>
            </a:r>
            <a:r>
              <a:rPr lang="en-US" sz="3500" u="sng" dirty="0" err="1">
                <a:solidFill>
                  <a:srgbClr val="FF0000"/>
                </a:solidFill>
                <a:hlinkClick r:id="rId2"/>
              </a:rPr>
              <a:t>informatikaaat</a:t>
            </a:r>
            <a:r>
              <a:rPr lang="ru-RU" sz="3500" u="sng" dirty="0">
                <a:solidFill>
                  <a:srgbClr val="FF0000"/>
                </a:solidFill>
                <a:hlinkClick r:id="rId2"/>
              </a:rPr>
              <a:t>@</a:t>
            </a:r>
            <a:r>
              <a:rPr lang="en-US" sz="3500" u="sng" dirty="0">
                <a:solidFill>
                  <a:srgbClr val="FF0000"/>
                </a:solidFill>
                <a:hlinkClick r:id="rId2"/>
              </a:rPr>
              <a:t>mail</a:t>
            </a:r>
            <a:r>
              <a:rPr lang="ru-RU" sz="3500" u="sng" dirty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3500" u="sng" dirty="0" err="1">
                <a:solidFill>
                  <a:srgbClr val="FF0000"/>
                </a:solidFill>
                <a:hlinkClick r:id="rId2"/>
              </a:rPr>
              <a:t>ru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ru-RU" sz="3500" dirty="0">
                <a:solidFill>
                  <a:srgbClr val="FF0000"/>
                </a:solidFill>
              </a:rPr>
              <a:t>, </a:t>
            </a:r>
            <a:r>
              <a:rPr lang="ru-RU" sz="3500" dirty="0" smtClean="0">
                <a:solidFill>
                  <a:srgbClr val="FF0000"/>
                </a:solidFill>
              </a:rPr>
              <a:t>в виде текстового документа или фотографии конспекта, указав </a:t>
            </a:r>
            <a:r>
              <a:rPr lang="ru-RU" sz="3500" dirty="0">
                <a:solidFill>
                  <a:srgbClr val="FF0000"/>
                </a:solidFill>
              </a:rPr>
              <a:t>в названии документа свою фамилию и № группы. Задание на оценку!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/>
          <a:lstStyle/>
          <a:p>
            <a:r>
              <a:rPr lang="ru-RU" dirty="0" smtClean="0"/>
              <a:t>Вопросы для самостоятельной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1139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662112"/>
          </a:xfrm>
        </p:spPr>
        <p:txBody>
          <a:bodyPr/>
          <a:lstStyle/>
          <a:p>
            <a:pPr marL="93663" indent="0" algn="just" eaLnBrk="1" hangingPunct="1">
              <a:buFont typeface="Wingdings 3" pitchFamily="18" charset="2"/>
              <a:buNone/>
            </a:pPr>
            <a:r>
              <a:rPr lang="ru-RU" sz="2800" dirty="0" smtClean="0">
                <a:latin typeface="Georgia" pitchFamily="18" charset="0"/>
              </a:rPr>
              <a:t>	Самая простая сеть (</a:t>
            </a:r>
            <a:r>
              <a:rPr lang="en-US" sz="2800" dirty="0" smtClean="0">
                <a:latin typeface="Georgia" pitchFamily="18" charset="0"/>
              </a:rPr>
              <a:t>network</a:t>
            </a:r>
            <a:r>
              <a:rPr lang="ru-RU" sz="2800" dirty="0" smtClean="0">
                <a:latin typeface="Georgia" pitchFamily="18" charset="0"/>
              </a:rPr>
              <a:t>) состоит как минимум из двух компьютеров, соединенных друг с другом кабелем.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654032"/>
          </a:xfrm>
        </p:spPr>
        <p:txBody>
          <a:bodyPr>
            <a:noAutofit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2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Понятие о компьютерной сети</a:t>
            </a:r>
          </a:p>
        </p:txBody>
      </p:sp>
      <p:pic>
        <p:nvPicPr>
          <p:cNvPr id="8" name="Рисунок 7" descr="23406tbf1lkt0j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3432192"/>
            <a:ext cx="508000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2662237"/>
          </a:xfrm>
        </p:spPr>
        <p:txBody>
          <a:bodyPr>
            <a:normAutofit/>
          </a:bodyPr>
          <a:lstStyle/>
          <a:p>
            <a:pPr marL="95250" indent="-1588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latin typeface="Georgia" pitchFamily="18" charset="0"/>
              </a:rPr>
              <a:t>		</a:t>
            </a:r>
            <a:r>
              <a:rPr lang="ru-RU" sz="2800" i="1" dirty="0" smtClean="0">
                <a:latin typeface="Georgia" pitchFamily="18" charset="0"/>
              </a:rPr>
              <a:t>Сетью</a:t>
            </a:r>
            <a:r>
              <a:rPr lang="ru-RU" sz="2800" dirty="0" smtClean="0">
                <a:latin typeface="Georgia" pitchFamily="18" charset="0"/>
              </a:rPr>
              <a:t> называется группа соединенных компьютеров и других устройств.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347864" y="1556792"/>
            <a:ext cx="2814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Простая сеть.</a:t>
            </a:r>
          </a:p>
        </p:txBody>
      </p:sp>
      <p:pic>
        <p:nvPicPr>
          <p:cNvPr id="24" name="Рисунок 23" descr="Без имени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7864199" cy="412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WirelessADSLModemRouterVector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429000"/>
            <a:ext cx="1085637" cy="942967"/>
          </a:xfrm>
          <a:prstGeom prst="rect">
            <a:avLst/>
          </a:prstGeom>
        </p:spPr>
      </p:pic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1143000" y="1500188"/>
            <a:ext cx="7543800" cy="4593108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3200" dirty="0" smtClean="0">
                <a:latin typeface="Georgia" pitchFamily="18" charset="0"/>
              </a:rPr>
              <a:t>- </a:t>
            </a:r>
            <a:r>
              <a:rPr lang="ru-RU" sz="3200" dirty="0" smtClean="0">
                <a:latin typeface="Georgia" pitchFamily="18" charset="0"/>
              </a:rPr>
              <a:t>данные;</a:t>
            </a:r>
          </a:p>
          <a:p>
            <a:pPr eaLnBrk="1" hangingPunct="1">
              <a:buFontTx/>
              <a:buChar char="-"/>
            </a:pPr>
            <a:endParaRPr lang="ru-RU" sz="3200" dirty="0" smtClean="0">
              <a:latin typeface="Georgia" pitchFamily="18" charset="0"/>
            </a:endParaRPr>
          </a:p>
          <a:p>
            <a:pPr eaLnBrk="1" hangingPunct="1">
              <a:buFontTx/>
              <a:buChar char="-"/>
            </a:pPr>
            <a:r>
              <a:rPr lang="ru-RU" sz="3200" dirty="0" smtClean="0">
                <a:latin typeface="Georgia" pitchFamily="18" charset="0"/>
              </a:rPr>
              <a:t>принтеры;</a:t>
            </a:r>
          </a:p>
          <a:p>
            <a:pPr eaLnBrk="1" hangingPunct="1">
              <a:buFontTx/>
              <a:buChar char="-"/>
            </a:pPr>
            <a:endParaRPr lang="ru-RU" sz="3200" dirty="0" smtClean="0">
              <a:latin typeface="Georgia" pitchFamily="18" charset="0"/>
            </a:endParaRPr>
          </a:p>
          <a:p>
            <a:pPr eaLnBrk="1" hangingPunct="1">
              <a:buNone/>
            </a:pPr>
            <a:r>
              <a:rPr lang="en-US" sz="3200" dirty="0" smtClean="0">
                <a:latin typeface="Georgia" pitchFamily="18" charset="0"/>
              </a:rPr>
              <a:t>- </a:t>
            </a:r>
            <a:r>
              <a:rPr lang="ru-RU" sz="3200" dirty="0" smtClean="0">
                <a:latin typeface="Georgia" pitchFamily="18" charset="0"/>
              </a:rPr>
              <a:t>модемы;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dirty="0" smtClean="0">
              <a:latin typeface="Georgia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3200" dirty="0" smtClean="0">
                <a:latin typeface="Georgia" pitchFamily="18" charset="0"/>
              </a:rPr>
              <a:t>- </a:t>
            </a:r>
            <a:r>
              <a:rPr lang="ru-RU" sz="3200" dirty="0" smtClean="0">
                <a:latin typeface="Georgia" pitchFamily="18" charset="0"/>
              </a:rPr>
              <a:t>другие устройства.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Компьютеры, входящие в сеть могут использовать совместно: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23528" y="594928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Данный список постоянно пополняется, так как возникают новые способы совместного использования ресурсов</a:t>
            </a:r>
          </a:p>
        </p:txBody>
      </p:sp>
      <p:pic>
        <p:nvPicPr>
          <p:cNvPr id="13" name="Рисунок 12" descr="folder-flower-pink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1081078" cy="1081078"/>
          </a:xfrm>
          <a:prstGeom prst="rect">
            <a:avLst/>
          </a:prstGeom>
        </p:spPr>
      </p:pic>
      <p:pic>
        <p:nvPicPr>
          <p:cNvPr id="35" name="Рисунок 34" descr="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36912"/>
            <a:ext cx="1041400" cy="876300"/>
          </a:xfrm>
          <a:prstGeom prst="rect">
            <a:avLst/>
          </a:prstGeom>
        </p:spPr>
      </p:pic>
      <p:pic>
        <p:nvPicPr>
          <p:cNvPr id="36" name="Рисунок 35" descr="kdefa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1125331" cy="1125331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2428875"/>
            <a:ext cx="8329613" cy="3578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Georgia" pitchFamily="18" charset="0"/>
              </a:rPr>
              <a:t>пропускной способности (скорость передачи данных), измеряемой количеством бит информации, переданной по сети в секунду;</a:t>
            </a:r>
          </a:p>
          <a:p>
            <a:pPr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Georgia" pitchFamily="18" charset="0"/>
              </a:rPr>
              <a:t>надежности – способности передавать информацию без искажений и потерь;</a:t>
            </a:r>
          </a:p>
          <a:p>
            <a:pPr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Georgia" pitchFamily="18" charset="0"/>
              </a:rPr>
              <a:t>стоимости;</a:t>
            </a:r>
          </a:p>
          <a:p>
            <a:pPr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ru-RU" sz="2800" dirty="0" smtClean="0">
                <a:latin typeface="Georgia" pitchFamily="18" charset="0"/>
              </a:rPr>
              <a:t>возможности расширения (подключения новых компьютеров и устройств).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399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Эффективность связи в компьютерных сетях зависит от следующих характеристик (параметров) каналов связи: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357298"/>
            <a:ext cx="5072098" cy="5286412"/>
          </a:xfrm>
        </p:spPr>
        <p:txBody>
          <a:bodyPr>
            <a:normAutofit fontScale="85000" lnSpcReduction="10000"/>
          </a:bodyPr>
          <a:lstStyle/>
          <a:p>
            <a:pPr marL="1588" indent="-1588" algn="just">
              <a:buNone/>
              <a:defRPr/>
            </a:pPr>
            <a:r>
              <a:rPr lang="ru-RU" sz="2800" dirty="0" smtClean="0">
                <a:latin typeface="Georgia" pitchFamily="18" charset="0"/>
              </a:rPr>
              <a:t>		Модем – </a:t>
            </a:r>
            <a:r>
              <a:rPr lang="ru-RU" sz="2800" dirty="0" smtClean="0"/>
              <a:t> </a:t>
            </a:r>
            <a:r>
              <a:rPr lang="ru-RU" sz="2800" dirty="0" smtClean="0">
                <a:latin typeface="Georgia" pitchFamily="18" charset="0"/>
              </a:rPr>
              <a:t>внешнее или внутреннее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устройство, подключаемое к компьютеру для передачи и приема сигналов по разным линиям связи. </a:t>
            </a:r>
            <a:endParaRPr lang="en-US" sz="2800" dirty="0" smtClean="0">
              <a:latin typeface="Georgia" pitchFamily="18" charset="0"/>
            </a:endParaRPr>
          </a:p>
          <a:p>
            <a:pPr marL="1588" indent="-1588" algn="just">
              <a:buNone/>
              <a:defRPr/>
            </a:pPr>
            <a:r>
              <a:rPr lang="ru-RU" sz="2800" dirty="0" smtClean="0">
                <a:latin typeface="Georgia" pitchFamily="18" charset="0"/>
              </a:rPr>
              <a:t>Сокращение от "модулятор - демодулятор", что указывает на принцип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работы: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преобразование цифрового сигнала, полученного от компьютера, в аналоговую форму для передачи и обратное преобразование принятого сигнала из аналоговой формы в цифровую.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Модем</a:t>
            </a:r>
          </a:p>
        </p:txBody>
      </p:sp>
      <p:pic>
        <p:nvPicPr>
          <p:cNvPr id="9" name="Рисунок 8" descr="WirelessADSLModemRouterVector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947" y="1500174"/>
            <a:ext cx="3240483" cy="274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714375"/>
            <a:ext cx="8286750" cy="614362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ЛВС – локальная вычислительная сеть,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Local Area Network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Georgia" pitchFamily="18" charset="0"/>
              </a:rPr>
              <a:t>	Локальная сеть объединяет компьютеры установленные в одном помещении (учебный класс, офис и т.п.), в одном здании или в нескольких близко расположенных зданиях.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Georgia" pitchFamily="18" charset="0"/>
              </a:rPr>
              <a:t>   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Georgia" pitchFamily="18" charset="0"/>
              </a:rPr>
              <a:t>	Обычно компьютеры локальной сети  расположены на расстоянии не более одного километра. При увеличении расстояния используется специальное оборудование.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Локальная сеть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компьютеры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сетевые платы (сетевые адаптеры)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каналы связи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err="1" smtClean="0"/>
              <a:t>маршрутизаторы</a:t>
            </a:r>
            <a:r>
              <a:rPr lang="ru-RU" sz="3200" dirty="0" smtClean="0"/>
              <a:t>, концентраторы, коммутаторы.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Аппаратные средства локальной сети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7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CA0C"/>
      </a:accent3>
      <a:accent4>
        <a:srgbClr val="F9B639"/>
      </a:accent4>
      <a:accent5>
        <a:srgbClr val="CF6DA4"/>
      </a:accent5>
      <a:accent6>
        <a:srgbClr val="E36305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FFCA0C"/>
    </a:accent3>
    <a:accent4>
      <a:srgbClr val="F9B639"/>
    </a:accent4>
    <a:accent5>
      <a:srgbClr val="CF6DA4"/>
    </a:accent5>
    <a:accent6>
      <a:srgbClr val="E36305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FFCA0C"/>
    </a:accent3>
    <a:accent4>
      <a:srgbClr val="F9B639"/>
    </a:accent4>
    <a:accent5>
      <a:srgbClr val="CF6DA4"/>
    </a:accent5>
    <a:accent6>
      <a:srgbClr val="E36305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1084</TotalTime>
  <Words>480</Words>
  <Application>Microsoft Office PowerPoint</Application>
  <PresentationFormat>Экран (4:3)</PresentationFormat>
  <Paragraphs>107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Тема17</vt:lpstr>
      <vt:lpstr>Тема Office</vt:lpstr>
      <vt:lpstr>Тема6</vt:lpstr>
      <vt:lpstr>Тема1</vt:lpstr>
      <vt:lpstr>Задание по учебной дисциплине «Информатика»                            18.11.2021 27 группа</vt:lpstr>
      <vt:lpstr>Презентация PowerPoint</vt:lpstr>
      <vt:lpstr>Понятие о компьютерной сети</vt:lpstr>
      <vt:lpstr>Презентация PowerPoint</vt:lpstr>
      <vt:lpstr>Компьютеры, входящие в сеть могут использовать совместно:</vt:lpstr>
      <vt:lpstr>Эффективность связи в компьютерных сетях зависит от следующих характеристик (параметров) каналов связи:</vt:lpstr>
      <vt:lpstr>Модем</vt:lpstr>
      <vt:lpstr>Локальная сеть</vt:lpstr>
      <vt:lpstr>Аппаратные средства локальной сети:</vt:lpstr>
      <vt:lpstr>Сетевые адаптеры  (сетевые платы)</vt:lpstr>
      <vt:lpstr>Презентация PowerPoint</vt:lpstr>
      <vt:lpstr>Каналы связи</vt:lpstr>
      <vt:lpstr>Концентраторы</vt:lpstr>
      <vt:lpstr>Презентация PowerPoint</vt:lpstr>
      <vt:lpstr>Одноранговая локальная сеть</vt:lpstr>
      <vt:lpstr>Одноранговые сети</vt:lpstr>
      <vt:lpstr>Сеть с выделенным сервером</vt:lpstr>
      <vt:lpstr>Сеть с выделенным сервером</vt:lpstr>
      <vt:lpstr>Топологии сетей</vt:lpstr>
      <vt:lpstr>Базовые топологии.</vt:lpstr>
      <vt:lpstr>Шина</vt:lpstr>
      <vt:lpstr>Простая сеть с топологией «Шина»</vt:lpstr>
      <vt:lpstr>Звезда</vt:lpstr>
      <vt:lpstr>Простая сеть с топологией звезда.</vt:lpstr>
      <vt:lpstr>Кольцо</vt:lpstr>
      <vt:lpstr>Простая сеть с топологией «кольцо»</vt:lpstr>
      <vt:lpstr>Презентация PowerPoint</vt:lpstr>
      <vt:lpstr>Презентация PowerPoint</vt:lpstr>
      <vt:lpstr>Вопросы для самостоятельной работы: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 сети</dc:title>
  <dc:creator>Валерия Борзунова</dc:creator>
  <cp:lastModifiedBy>User</cp:lastModifiedBy>
  <cp:revision>34</cp:revision>
  <dcterms:created xsi:type="dcterms:W3CDTF">2009-01-18T18:42:49Z</dcterms:created>
  <dcterms:modified xsi:type="dcterms:W3CDTF">2021-11-16T09:24:51Z</dcterms:modified>
</cp:coreProperties>
</file>