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2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78" r:id="rId10"/>
    <p:sldId id="279" r:id="rId11"/>
    <p:sldId id="268" r:id="rId12"/>
    <p:sldId id="269" r:id="rId13"/>
    <p:sldId id="270" r:id="rId14"/>
    <p:sldId id="276" r:id="rId15"/>
    <p:sldId id="282" r:id="rId16"/>
    <p:sldId id="283" r:id="rId17"/>
    <p:sldId id="284" r:id="rId18"/>
    <p:sldId id="285" r:id="rId19"/>
    <p:sldId id="286" r:id="rId20"/>
    <p:sldId id="287" r:id="rId21"/>
    <p:sldId id="281" r:id="rId22"/>
    <p:sldId id="271" r:id="rId23"/>
    <p:sldId id="272" r:id="rId24"/>
    <p:sldId id="273" r:id="rId25"/>
    <p:sldId id="274" r:id="rId26"/>
    <p:sldId id="275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12238-1BD9-4B6B-870C-69AE4474439A}" type="doc">
      <dgm:prSet loTypeId="urn:microsoft.com/office/officeart/2005/8/layout/vList5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017E899-6B07-4E2E-92CD-7284AFFC7E1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Реформа армии, 1705 г.</a:t>
          </a:r>
          <a:endParaRPr lang="ru-RU" b="1" dirty="0">
            <a:solidFill>
              <a:schemeClr val="tx1"/>
            </a:solidFill>
          </a:endParaRPr>
        </a:p>
      </dgm:t>
    </dgm:pt>
    <dgm:pt modelId="{694F66E9-0960-438B-9FAC-AD9D73A77966}" type="parTrans" cxnId="{3074F622-9251-4798-9303-6B4DB14471D6}">
      <dgm:prSet/>
      <dgm:spPr/>
      <dgm:t>
        <a:bodyPr/>
        <a:lstStyle/>
        <a:p>
          <a:endParaRPr lang="ru-RU"/>
        </a:p>
      </dgm:t>
    </dgm:pt>
    <dgm:pt modelId="{845A1D43-8A07-4A3E-B8BA-DFC9D869CE5C}" type="sibTrans" cxnId="{3074F622-9251-4798-9303-6B4DB14471D6}">
      <dgm:prSet/>
      <dgm:spPr/>
      <dgm:t>
        <a:bodyPr/>
        <a:lstStyle/>
        <a:p>
          <a:endParaRPr lang="ru-RU"/>
        </a:p>
      </dgm:t>
    </dgm:pt>
    <dgm:pt modelId="{87269CB2-E4FB-4D1D-B893-0739D8668A4F}">
      <dgm:prSet phldrT="[Текст]"/>
      <dgm:spPr/>
      <dgm:t>
        <a:bodyPr/>
        <a:lstStyle/>
        <a:p>
          <a:r>
            <a:rPr lang="ru-RU" dirty="0" smtClean="0"/>
            <a:t>Учреждение рекрутского набора для комплектования армии</a:t>
          </a:r>
          <a:endParaRPr lang="ru-RU" dirty="0"/>
        </a:p>
      </dgm:t>
    </dgm:pt>
    <dgm:pt modelId="{6E7CD2ED-91FB-4C16-B043-0C7447EB0F5A}" type="parTrans" cxnId="{F386E927-726D-47B6-BBAE-84B813DE24A9}">
      <dgm:prSet/>
      <dgm:spPr/>
      <dgm:t>
        <a:bodyPr/>
        <a:lstStyle/>
        <a:p>
          <a:endParaRPr lang="ru-RU"/>
        </a:p>
      </dgm:t>
    </dgm:pt>
    <dgm:pt modelId="{964E1637-C4FE-459E-B1E1-0718F8D586EB}" type="sibTrans" cxnId="{F386E927-726D-47B6-BBAE-84B813DE24A9}">
      <dgm:prSet/>
      <dgm:spPr/>
      <dgm:t>
        <a:bodyPr/>
        <a:lstStyle/>
        <a:p>
          <a:endParaRPr lang="ru-RU"/>
        </a:p>
      </dgm:t>
    </dgm:pt>
    <dgm:pt modelId="{0F3786C1-3467-4CB9-9576-69EF3ADB945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«Табель о рангах», 1722 г.</a:t>
          </a:r>
          <a:endParaRPr lang="ru-RU" b="1" dirty="0">
            <a:solidFill>
              <a:schemeClr val="tx1"/>
            </a:solidFill>
          </a:endParaRPr>
        </a:p>
      </dgm:t>
    </dgm:pt>
    <dgm:pt modelId="{CE21B474-CEF8-43FB-8093-C77713FF91D8}" type="parTrans" cxnId="{5FAB70F7-767A-47DD-BA0D-D166AC6582F4}">
      <dgm:prSet/>
      <dgm:spPr/>
      <dgm:t>
        <a:bodyPr/>
        <a:lstStyle/>
        <a:p>
          <a:endParaRPr lang="ru-RU"/>
        </a:p>
      </dgm:t>
    </dgm:pt>
    <dgm:pt modelId="{ED74AA93-3D6B-4B97-8B2C-3B9CB0E41663}" type="sibTrans" cxnId="{5FAB70F7-767A-47DD-BA0D-D166AC6582F4}">
      <dgm:prSet/>
      <dgm:spPr/>
      <dgm:t>
        <a:bodyPr/>
        <a:lstStyle/>
        <a:p>
          <a:endParaRPr lang="ru-RU"/>
        </a:p>
      </dgm:t>
    </dgm:pt>
    <dgm:pt modelId="{336679B4-B276-4AEC-8629-4982F120EEF3}">
      <dgm:prSet phldrT="[Текст]"/>
      <dgm:spPr/>
      <dgm:t>
        <a:bodyPr/>
        <a:lstStyle/>
        <a:p>
          <a:r>
            <a:rPr lang="ru-RU" dirty="0" smtClean="0"/>
            <a:t>Любой человек, даже низкого происхождения, мог достичь высоких должностей и потомственного дворянства благодаря своим способностям</a:t>
          </a:r>
          <a:endParaRPr lang="ru-RU" dirty="0"/>
        </a:p>
      </dgm:t>
    </dgm:pt>
    <dgm:pt modelId="{04E3CBAB-AE7E-4973-A3D3-5C4D6045BC84}" type="parTrans" cxnId="{68330A36-C018-48BB-9FD2-C10DD01D4D00}">
      <dgm:prSet/>
      <dgm:spPr/>
      <dgm:t>
        <a:bodyPr/>
        <a:lstStyle/>
        <a:p>
          <a:endParaRPr lang="ru-RU"/>
        </a:p>
      </dgm:t>
    </dgm:pt>
    <dgm:pt modelId="{FC9FC8AE-4945-4380-B1BA-A67D376C1E8D}" type="sibTrans" cxnId="{68330A36-C018-48BB-9FD2-C10DD01D4D00}">
      <dgm:prSet/>
      <dgm:spPr/>
      <dgm:t>
        <a:bodyPr/>
        <a:lstStyle/>
        <a:p>
          <a:endParaRPr lang="ru-RU"/>
        </a:p>
      </dgm:t>
    </dgm:pt>
    <dgm:pt modelId="{9A808480-11A4-4AF5-8CC8-C4E37CDAEE7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Указ о единонаследии, 1714 г.</a:t>
          </a:r>
          <a:endParaRPr lang="ru-RU" b="1" dirty="0">
            <a:solidFill>
              <a:schemeClr val="tx1"/>
            </a:solidFill>
          </a:endParaRPr>
        </a:p>
      </dgm:t>
    </dgm:pt>
    <dgm:pt modelId="{026BD5C5-34B4-4F6D-A8A3-33B14A5228BE}" type="parTrans" cxnId="{4616F279-9A91-45D7-8C74-DE095900BA91}">
      <dgm:prSet/>
      <dgm:spPr/>
      <dgm:t>
        <a:bodyPr/>
        <a:lstStyle/>
        <a:p>
          <a:endParaRPr lang="ru-RU"/>
        </a:p>
      </dgm:t>
    </dgm:pt>
    <dgm:pt modelId="{BD9BA39F-C11E-4EF0-9F6C-AB6F768C9954}" type="sibTrans" cxnId="{4616F279-9A91-45D7-8C74-DE095900BA91}">
      <dgm:prSet/>
      <dgm:spPr/>
      <dgm:t>
        <a:bodyPr/>
        <a:lstStyle/>
        <a:p>
          <a:endParaRPr lang="ru-RU"/>
        </a:p>
      </dgm:t>
    </dgm:pt>
    <dgm:pt modelId="{DCF558E3-ADB5-40AD-A16B-1517630427F0}">
      <dgm:prSet phldrT="[Текст]"/>
      <dgm:spPr/>
      <dgm:t>
        <a:bodyPr/>
        <a:lstStyle/>
        <a:p>
          <a:r>
            <a:rPr lang="ru-RU" dirty="0" smtClean="0"/>
            <a:t>Собственником недвижимого имущества мог быть лишь один (обычно старший) из сыновей завещателя </a:t>
          </a:r>
          <a:endParaRPr lang="ru-RU" dirty="0"/>
        </a:p>
      </dgm:t>
    </dgm:pt>
    <dgm:pt modelId="{3CC69EAF-C394-40D5-B651-9B66CB21F988}" type="parTrans" cxnId="{66302FD0-BCF3-48DA-BBBF-91902D5B9C63}">
      <dgm:prSet/>
      <dgm:spPr/>
      <dgm:t>
        <a:bodyPr/>
        <a:lstStyle/>
        <a:p>
          <a:endParaRPr lang="ru-RU"/>
        </a:p>
      </dgm:t>
    </dgm:pt>
    <dgm:pt modelId="{E7D59F7A-5402-4A3F-9A87-E231E60F4A07}" type="sibTrans" cxnId="{66302FD0-BCF3-48DA-BBBF-91902D5B9C63}">
      <dgm:prSet/>
      <dgm:spPr/>
      <dgm:t>
        <a:bodyPr/>
        <a:lstStyle/>
        <a:p>
          <a:endParaRPr lang="ru-RU"/>
        </a:p>
      </dgm:t>
    </dgm:pt>
    <dgm:pt modelId="{D2E38789-D08F-47BA-B063-E22D78E46C4A}" type="pres">
      <dgm:prSet presAssocID="{7F112238-1BD9-4B6B-870C-69AE447443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F1B4F-DF16-4655-8F3C-87C100BDEC34}" type="pres">
      <dgm:prSet presAssocID="{3017E899-6B07-4E2E-92CD-7284AFFC7E17}" presName="linNode" presStyleCnt="0"/>
      <dgm:spPr/>
      <dgm:t>
        <a:bodyPr/>
        <a:lstStyle/>
        <a:p>
          <a:endParaRPr lang="ru-RU"/>
        </a:p>
      </dgm:t>
    </dgm:pt>
    <dgm:pt modelId="{928A569F-259B-4308-86DF-08D8732D8EF0}" type="pres">
      <dgm:prSet presAssocID="{3017E899-6B07-4E2E-92CD-7284AFFC7E1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CBB-3777-4562-A506-CF2678EDA551}" type="pres">
      <dgm:prSet presAssocID="{3017E899-6B07-4E2E-92CD-7284AFFC7E1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0CC3-BA1F-40CD-9556-EC96197DC992}" type="pres">
      <dgm:prSet presAssocID="{845A1D43-8A07-4A3E-B8BA-DFC9D869CE5C}" presName="sp" presStyleCnt="0"/>
      <dgm:spPr/>
      <dgm:t>
        <a:bodyPr/>
        <a:lstStyle/>
        <a:p>
          <a:endParaRPr lang="ru-RU"/>
        </a:p>
      </dgm:t>
    </dgm:pt>
    <dgm:pt modelId="{7A518C99-341B-45DF-B1A0-90D16C1515C6}" type="pres">
      <dgm:prSet presAssocID="{0F3786C1-3467-4CB9-9576-69EF3ADB9455}" presName="linNode" presStyleCnt="0"/>
      <dgm:spPr/>
      <dgm:t>
        <a:bodyPr/>
        <a:lstStyle/>
        <a:p>
          <a:endParaRPr lang="ru-RU"/>
        </a:p>
      </dgm:t>
    </dgm:pt>
    <dgm:pt modelId="{3A5B05A5-2D04-434B-802A-91F0AE966156}" type="pres">
      <dgm:prSet presAssocID="{0F3786C1-3467-4CB9-9576-69EF3ADB945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8F43-FEA3-4756-B5C1-3DC832923529}" type="pres">
      <dgm:prSet presAssocID="{0F3786C1-3467-4CB9-9576-69EF3ADB9455}" presName="descendantText" presStyleLbl="alignAccFollowNode1" presStyleIdx="1" presStyleCnt="3" custScaleY="13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01491-69CD-4166-B82C-7BE173B95B01}" type="pres">
      <dgm:prSet presAssocID="{ED74AA93-3D6B-4B97-8B2C-3B9CB0E41663}" presName="sp" presStyleCnt="0"/>
      <dgm:spPr/>
      <dgm:t>
        <a:bodyPr/>
        <a:lstStyle/>
        <a:p>
          <a:endParaRPr lang="ru-RU"/>
        </a:p>
      </dgm:t>
    </dgm:pt>
    <dgm:pt modelId="{F697958F-9A35-40AB-9715-187BAC1E1180}" type="pres">
      <dgm:prSet presAssocID="{9A808480-11A4-4AF5-8CC8-C4E37CDAEE71}" presName="linNode" presStyleCnt="0"/>
      <dgm:spPr/>
      <dgm:t>
        <a:bodyPr/>
        <a:lstStyle/>
        <a:p>
          <a:endParaRPr lang="ru-RU"/>
        </a:p>
      </dgm:t>
    </dgm:pt>
    <dgm:pt modelId="{EECC083F-B00D-459F-8AF7-71EB8EEE1573}" type="pres">
      <dgm:prSet presAssocID="{9A808480-11A4-4AF5-8CC8-C4E37CDAEE7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44B5D-0C8C-4343-BF1F-D994D7EA4004}" type="pres">
      <dgm:prSet presAssocID="{9A808480-11A4-4AF5-8CC8-C4E37CDAEE7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96E01-B730-4701-B94E-516DA0A38D22}" type="presOf" srcId="{336679B4-B276-4AEC-8629-4982F120EEF3}" destId="{E6BB8F43-FEA3-4756-B5C1-3DC832923529}" srcOrd="0" destOrd="0" presId="urn:microsoft.com/office/officeart/2005/8/layout/vList5"/>
    <dgm:cxn modelId="{66302FD0-BCF3-48DA-BBBF-91902D5B9C63}" srcId="{9A808480-11A4-4AF5-8CC8-C4E37CDAEE71}" destId="{DCF558E3-ADB5-40AD-A16B-1517630427F0}" srcOrd="0" destOrd="0" parTransId="{3CC69EAF-C394-40D5-B651-9B66CB21F988}" sibTransId="{E7D59F7A-5402-4A3F-9A87-E231E60F4A07}"/>
    <dgm:cxn modelId="{68330A36-C018-48BB-9FD2-C10DD01D4D00}" srcId="{0F3786C1-3467-4CB9-9576-69EF3ADB9455}" destId="{336679B4-B276-4AEC-8629-4982F120EEF3}" srcOrd="0" destOrd="0" parTransId="{04E3CBAB-AE7E-4973-A3D3-5C4D6045BC84}" sibTransId="{FC9FC8AE-4945-4380-B1BA-A67D376C1E8D}"/>
    <dgm:cxn modelId="{3074F622-9251-4798-9303-6B4DB14471D6}" srcId="{7F112238-1BD9-4B6B-870C-69AE4474439A}" destId="{3017E899-6B07-4E2E-92CD-7284AFFC7E17}" srcOrd="0" destOrd="0" parTransId="{694F66E9-0960-438B-9FAC-AD9D73A77966}" sibTransId="{845A1D43-8A07-4A3E-B8BA-DFC9D869CE5C}"/>
    <dgm:cxn modelId="{F386E927-726D-47B6-BBAE-84B813DE24A9}" srcId="{3017E899-6B07-4E2E-92CD-7284AFFC7E17}" destId="{87269CB2-E4FB-4D1D-B893-0739D8668A4F}" srcOrd="0" destOrd="0" parTransId="{6E7CD2ED-91FB-4C16-B043-0C7447EB0F5A}" sibTransId="{964E1637-C4FE-459E-B1E1-0718F8D586EB}"/>
    <dgm:cxn modelId="{371B394D-D740-4880-BCDD-08490B62DE17}" type="presOf" srcId="{3017E899-6B07-4E2E-92CD-7284AFFC7E17}" destId="{928A569F-259B-4308-86DF-08D8732D8EF0}" srcOrd="0" destOrd="0" presId="urn:microsoft.com/office/officeart/2005/8/layout/vList5"/>
    <dgm:cxn modelId="{F53AB991-B130-4FDC-9609-6176E2E86308}" type="presOf" srcId="{7F112238-1BD9-4B6B-870C-69AE4474439A}" destId="{D2E38789-D08F-47BA-B063-E22D78E46C4A}" srcOrd="0" destOrd="0" presId="urn:microsoft.com/office/officeart/2005/8/layout/vList5"/>
    <dgm:cxn modelId="{4616F279-9A91-45D7-8C74-DE095900BA91}" srcId="{7F112238-1BD9-4B6B-870C-69AE4474439A}" destId="{9A808480-11A4-4AF5-8CC8-C4E37CDAEE71}" srcOrd="2" destOrd="0" parTransId="{026BD5C5-34B4-4F6D-A8A3-33B14A5228BE}" sibTransId="{BD9BA39F-C11E-4EF0-9F6C-AB6F768C9954}"/>
    <dgm:cxn modelId="{EB2E4A46-3505-4527-8900-FF358F6145FF}" type="presOf" srcId="{0F3786C1-3467-4CB9-9576-69EF3ADB9455}" destId="{3A5B05A5-2D04-434B-802A-91F0AE966156}" srcOrd="0" destOrd="0" presId="urn:microsoft.com/office/officeart/2005/8/layout/vList5"/>
    <dgm:cxn modelId="{5FAB70F7-767A-47DD-BA0D-D166AC6582F4}" srcId="{7F112238-1BD9-4B6B-870C-69AE4474439A}" destId="{0F3786C1-3467-4CB9-9576-69EF3ADB9455}" srcOrd="1" destOrd="0" parTransId="{CE21B474-CEF8-43FB-8093-C77713FF91D8}" sibTransId="{ED74AA93-3D6B-4B97-8B2C-3B9CB0E41663}"/>
    <dgm:cxn modelId="{2B269F1B-185C-49CF-B129-A7B201E42281}" type="presOf" srcId="{9A808480-11A4-4AF5-8CC8-C4E37CDAEE71}" destId="{EECC083F-B00D-459F-8AF7-71EB8EEE1573}" srcOrd="0" destOrd="0" presId="urn:microsoft.com/office/officeart/2005/8/layout/vList5"/>
    <dgm:cxn modelId="{11ECD8B3-1601-449A-B9E1-D6D212676B0B}" type="presOf" srcId="{87269CB2-E4FB-4D1D-B893-0739D8668A4F}" destId="{2EEE8CBB-3777-4562-A506-CF2678EDA551}" srcOrd="0" destOrd="0" presId="urn:microsoft.com/office/officeart/2005/8/layout/vList5"/>
    <dgm:cxn modelId="{8B065A3C-5AF1-4EBB-AD92-13171FD0C767}" type="presOf" srcId="{DCF558E3-ADB5-40AD-A16B-1517630427F0}" destId="{C8544B5D-0C8C-4343-BF1F-D994D7EA4004}" srcOrd="0" destOrd="0" presId="urn:microsoft.com/office/officeart/2005/8/layout/vList5"/>
    <dgm:cxn modelId="{5C680A40-827B-4264-A429-6EFB3F12A3E3}" type="presParOf" srcId="{D2E38789-D08F-47BA-B063-E22D78E46C4A}" destId="{7CAF1B4F-DF16-4655-8F3C-87C100BDEC34}" srcOrd="0" destOrd="0" presId="urn:microsoft.com/office/officeart/2005/8/layout/vList5"/>
    <dgm:cxn modelId="{24232C45-7567-42EB-9802-A8113EDD93EF}" type="presParOf" srcId="{7CAF1B4F-DF16-4655-8F3C-87C100BDEC34}" destId="{928A569F-259B-4308-86DF-08D8732D8EF0}" srcOrd="0" destOrd="0" presId="urn:microsoft.com/office/officeart/2005/8/layout/vList5"/>
    <dgm:cxn modelId="{A5F4585D-1CFE-447E-817D-4A963728F993}" type="presParOf" srcId="{7CAF1B4F-DF16-4655-8F3C-87C100BDEC34}" destId="{2EEE8CBB-3777-4562-A506-CF2678EDA551}" srcOrd="1" destOrd="0" presId="urn:microsoft.com/office/officeart/2005/8/layout/vList5"/>
    <dgm:cxn modelId="{0881F914-869F-4C14-BC7B-A13A01FF8117}" type="presParOf" srcId="{D2E38789-D08F-47BA-B063-E22D78E46C4A}" destId="{5F2C0CC3-BA1F-40CD-9556-EC96197DC992}" srcOrd="1" destOrd="0" presId="urn:microsoft.com/office/officeart/2005/8/layout/vList5"/>
    <dgm:cxn modelId="{9DDA68B2-E7C1-4B8F-A721-386B62F1E45C}" type="presParOf" srcId="{D2E38789-D08F-47BA-B063-E22D78E46C4A}" destId="{7A518C99-341B-45DF-B1A0-90D16C1515C6}" srcOrd="2" destOrd="0" presId="urn:microsoft.com/office/officeart/2005/8/layout/vList5"/>
    <dgm:cxn modelId="{939E9733-9EC5-436B-A9D0-A784A3ADBFE5}" type="presParOf" srcId="{7A518C99-341B-45DF-B1A0-90D16C1515C6}" destId="{3A5B05A5-2D04-434B-802A-91F0AE966156}" srcOrd="0" destOrd="0" presId="urn:microsoft.com/office/officeart/2005/8/layout/vList5"/>
    <dgm:cxn modelId="{BDA8035D-6CD2-4E37-A79F-3A87585D30B3}" type="presParOf" srcId="{7A518C99-341B-45DF-B1A0-90D16C1515C6}" destId="{E6BB8F43-FEA3-4756-B5C1-3DC832923529}" srcOrd="1" destOrd="0" presId="urn:microsoft.com/office/officeart/2005/8/layout/vList5"/>
    <dgm:cxn modelId="{99394D83-FF79-42DE-8F82-B9B644DB8A02}" type="presParOf" srcId="{D2E38789-D08F-47BA-B063-E22D78E46C4A}" destId="{EB501491-69CD-4166-B82C-7BE173B95B01}" srcOrd="3" destOrd="0" presId="urn:microsoft.com/office/officeart/2005/8/layout/vList5"/>
    <dgm:cxn modelId="{4FE4EC61-F8F4-4D17-B907-368C3FFCC20F}" type="presParOf" srcId="{D2E38789-D08F-47BA-B063-E22D78E46C4A}" destId="{F697958F-9A35-40AB-9715-187BAC1E1180}" srcOrd="4" destOrd="0" presId="urn:microsoft.com/office/officeart/2005/8/layout/vList5"/>
    <dgm:cxn modelId="{EF477CAA-591B-4B11-A145-B99701ABEC2F}" type="presParOf" srcId="{F697958F-9A35-40AB-9715-187BAC1E1180}" destId="{EECC083F-B00D-459F-8AF7-71EB8EEE1573}" srcOrd="0" destOrd="0" presId="urn:microsoft.com/office/officeart/2005/8/layout/vList5"/>
    <dgm:cxn modelId="{23DFEA01-5181-4E5C-8C85-E70946994A3C}" type="presParOf" srcId="{F697958F-9A35-40AB-9715-187BAC1E1180}" destId="{C8544B5D-0C8C-4343-BF1F-D994D7EA40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D9CCA-E311-47FF-93E0-3D919CD08538}" type="doc">
      <dgm:prSet loTypeId="urn:microsoft.com/office/officeart/2005/8/layout/vList5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78B6A9A-C611-4518-858D-0B96D9A5BFF3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Городовая</a:t>
          </a:r>
          <a:r>
            <a:rPr lang="ru-RU" b="1" dirty="0" smtClean="0">
              <a:solidFill>
                <a:schemeClr val="tx1"/>
              </a:solidFill>
            </a:rPr>
            <a:t> реформа, 1720 г.</a:t>
          </a:r>
          <a:endParaRPr lang="ru-RU" b="1" dirty="0">
            <a:solidFill>
              <a:schemeClr val="tx1"/>
            </a:solidFill>
          </a:endParaRPr>
        </a:p>
      </dgm:t>
    </dgm:pt>
    <dgm:pt modelId="{FAF3BCA9-00CC-4A07-996A-B57CF51D18C2}" type="parTrans" cxnId="{BD6B3F1D-2196-4003-B647-7B8F23D40086}">
      <dgm:prSet/>
      <dgm:spPr/>
      <dgm:t>
        <a:bodyPr/>
        <a:lstStyle/>
        <a:p>
          <a:endParaRPr lang="ru-RU"/>
        </a:p>
      </dgm:t>
    </dgm:pt>
    <dgm:pt modelId="{2C8493B2-4707-4726-99E9-D9022713F125}" type="sibTrans" cxnId="{BD6B3F1D-2196-4003-B647-7B8F23D40086}">
      <dgm:prSet/>
      <dgm:spPr/>
      <dgm:t>
        <a:bodyPr/>
        <a:lstStyle/>
        <a:p>
          <a:endParaRPr lang="ru-RU"/>
        </a:p>
      </dgm:t>
    </dgm:pt>
    <dgm:pt modelId="{56822E0F-540D-43C2-A6BC-8837F93145D3}">
      <dgm:prSet phldrT="[Текст]"/>
      <dgm:spPr/>
      <dgm:t>
        <a:bodyPr/>
        <a:lstStyle/>
        <a:p>
          <a:r>
            <a:rPr lang="ru-RU" dirty="0" smtClean="0"/>
            <a:t>Учреждение Главного Магистрата; деление населения на податное (облагаемое налогом) и неподатное</a:t>
          </a:r>
          <a:endParaRPr lang="ru-RU" dirty="0"/>
        </a:p>
      </dgm:t>
    </dgm:pt>
    <dgm:pt modelId="{4C0ECA8C-FFE4-41CB-A9A9-721BCDD9D3EB}" type="parTrans" cxnId="{BBD43FE7-AB22-4057-8B5B-16C9557C7FD3}">
      <dgm:prSet/>
      <dgm:spPr/>
      <dgm:t>
        <a:bodyPr/>
        <a:lstStyle/>
        <a:p>
          <a:endParaRPr lang="ru-RU"/>
        </a:p>
      </dgm:t>
    </dgm:pt>
    <dgm:pt modelId="{47E2C22C-C6AF-4DD9-8783-40A1572070DA}" type="sibTrans" cxnId="{BBD43FE7-AB22-4057-8B5B-16C9557C7FD3}">
      <dgm:prSet/>
      <dgm:spPr/>
      <dgm:t>
        <a:bodyPr/>
        <a:lstStyle/>
        <a:p>
          <a:endParaRPr lang="ru-RU"/>
        </a:p>
      </dgm:t>
    </dgm:pt>
    <dgm:pt modelId="{10ED1BBC-0387-4165-83A2-8AAA90A8B32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Реформа образования,</a:t>
          </a:r>
        </a:p>
        <a:p>
          <a:r>
            <a:rPr lang="ru-RU" b="1" dirty="0" smtClean="0">
              <a:solidFill>
                <a:schemeClr val="tx1"/>
              </a:solidFill>
            </a:rPr>
            <a:t>1701-1721 гг.</a:t>
          </a:r>
          <a:endParaRPr lang="ru-RU" b="1" dirty="0">
            <a:solidFill>
              <a:schemeClr val="tx1"/>
            </a:solidFill>
          </a:endParaRPr>
        </a:p>
      </dgm:t>
    </dgm:pt>
    <dgm:pt modelId="{A6FDE986-292D-4B11-A884-20BCE204BD5F}" type="parTrans" cxnId="{10F9D289-0675-4643-B671-11CCD62985ED}">
      <dgm:prSet/>
      <dgm:spPr/>
      <dgm:t>
        <a:bodyPr/>
        <a:lstStyle/>
        <a:p>
          <a:endParaRPr lang="ru-RU"/>
        </a:p>
      </dgm:t>
    </dgm:pt>
    <dgm:pt modelId="{3D255F2E-6246-4176-A0AD-27E6D6D298E8}" type="sibTrans" cxnId="{10F9D289-0675-4643-B671-11CCD62985ED}">
      <dgm:prSet/>
      <dgm:spPr/>
      <dgm:t>
        <a:bodyPr/>
        <a:lstStyle/>
        <a:p>
          <a:endParaRPr lang="ru-RU"/>
        </a:p>
      </dgm:t>
    </dgm:pt>
    <dgm:pt modelId="{4B2CC138-575D-41CD-A458-50311375BCCC}">
      <dgm:prSet phldrT="[Текст]"/>
      <dgm:spPr/>
      <dgm:t>
        <a:bodyPr/>
        <a:lstStyle/>
        <a:p>
          <a:r>
            <a:rPr lang="ru-RU" b="0" i="0" dirty="0" smtClean="0"/>
            <a:t>в России было открыто множество гражданских и военных школ. Среди них школа математических и навигационных наук; артиллерийская, инженерная, медицинская, горные, гарнизонные, духовные школы и др.</a:t>
          </a:r>
          <a:endParaRPr lang="ru-RU" dirty="0"/>
        </a:p>
      </dgm:t>
    </dgm:pt>
    <dgm:pt modelId="{1A5910D1-AE31-4143-89F3-5ADB98709EE2}" type="parTrans" cxnId="{BD288321-15D4-4356-9700-4CCD380C08FB}">
      <dgm:prSet/>
      <dgm:spPr/>
      <dgm:t>
        <a:bodyPr/>
        <a:lstStyle/>
        <a:p>
          <a:endParaRPr lang="ru-RU"/>
        </a:p>
      </dgm:t>
    </dgm:pt>
    <dgm:pt modelId="{6D53653F-B758-4189-A5E9-7AD3A7D679C8}" type="sibTrans" cxnId="{BD288321-15D4-4356-9700-4CCD380C08FB}">
      <dgm:prSet/>
      <dgm:spPr/>
      <dgm:t>
        <a:bodyPr/>
        <a:lstStyle/>
        <a:p>
          <a:endParaRPr lang="ru-RU"/>
        </a:p>
      </dgm:t>
    </dgm:pt>
    <dgm:pt modelId="{08A44651-0A31-475A-A73D-160540E8EEF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Указ о престолонаследии, 1722 г.</a:t>
          </a:r>
          <a:endParaRPr lang="ru-RU" b="1" dirty="0">
            <a:solidFill>
              <a:schemeClr val="tx1"/>
            </a:solidFill>
          </a:endParaRPr>
        </a:p>
      </dgm:t>
    </dgm:pt>
    <dgm:pt modelId="{34E9886D-E05D-4439-B063-2D524B1C3A7A}" type="parTrans" cxnId="{9CE65BE8-AAF0-4FF0-9C6C-8AC3242C2D75}">
      <dgm:prSet/>
      <dgm:spPr/>
      <dgm:t>
        <a:bodyPr/>
        <a:lstStyle/>
        <a:p>
          <a:endParaRPr lang="ru-RU"/>
        </a:p>
      </dgm:t>
    </dgm:pt>
    <dgm:pt modelId="{17225BA0-76F4-46DB-BFC7-B32F331C8479}" type="sibTrans" cxnId="{9CE65BE8-AAF0-4FF0-9C6C-8AC3242C2D75}">
      <dgm:prSet/>
      <dgm:spPr/>
      <dgm:t>
        <a:bodyPr/>
        <a:lstStyle/>
        <a:p>
          <a:endParaRPr lang="ru-RU"/>
        </a:p>
      </dgm:t>
    </dgm:pt>
    <dgm:pt modelId="{1226FA45-993D-41A1-A752-5A4640DF6BD2}">
      <dgm:prSet phldrT="[Текст]"/>
      <dgm:spPr/>
      <dgm:t>
        <a:bodyPr/>
        <a:lstStyle/>
        <a:p>
          <a:r>
            <a:rPr lang="ru-RU" dirty="0" smtClean="0"/>
            <a:t>Отмена передачи престола потомкам по мужской линии; Указ допускает назначение по воле монарха</a:t>
          </a:r>
          <a:endParaRPr lang="ru-RU" dirty="0"/>
        </a:p>
      </dgm:t>
    </dgm:pt>
    <dgm:pt modelId="{CA8F9C7F-FD9A-4FC2-9B4D-A4DF6B9FD961}" type="parTrans" cxnId="{473FC917-AB93-4654-8434-0BEF4CA60608}">
      <dgm:prSet/>
      <dgm:spPr/>
      <dgm:t>
        <a:bodyPr/>
        <a:lstStyle/>
        <a:p>
          <a:endParaRPr lang="ru-RU"/>
        </a:p>
      </dgm:t>
    </dgm:pt>
    <dgm:pt modelId="{6918A31A-FEBD-46DD-98F1-0796884198E3}" type="sibTrans" cxnId="{473FC917-AB93-4654-8434-0BEF4CA60608}">
      <dgm:prSet/>
      <dgm:spPr/>
      <dgm:t>
        <a:bodyPr/>
        <a:lstStyle/>
        <a:p>
          <a:endParaRPr lang="ru-RU"/>
        </a:p>
      </dgm:t>
    </dgm:pt>
    <dgm:pt modelId="{E1A54AFA-69AF-4EC3-892D-AD23462BA55F}" type="pres">
      <dgm:prSet presAssocID="{680D9CCA-E311-47FF-93E0-3D919CD08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D2787-B2CB-44BE-AD5C-2BF95B4EF6D6}" type="pres">
      <dgm:prSet presAssocID="{078B6A9A-C611-4518-858D-0B96D9A5BFF3}" presName="linNode" presStyleCnt="0"/>
      <dgm:spPr/>
      <dgm:t>
        <a:bodyPr/>
        <a:lstStyle/>
        <a:p>
          <a:endParaRPr lang="ru-RU"/>
        </a:p>
      </dgm:t>
    </dgm:pt>
    <dgm:pt modelId="{23CAF801-34E8-4D2F-A0ED-748BC12A5866}" type="pres">
      <dgm:prSet presAssocID="{078B6A9A-C611-4518-858D-0B96D9A5BF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802DB-E03B-4A66-9789-359111561596}" type="pres">
      <dgm:prSet presAssocID="{078B6A9A-C611-4518-858D-0B96D9A5BFF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2AC23-5CFE-4811-96B1-79D879305050}" type="pres">
      <dgm:prSet presAssocID="{2C8493B2-4707-4726-99E9-D9022713F125}" presName="sp" presStyleCnt="0"/>
      <dgm:spPr/>
      <dgm:t>
        <a:bodyPr/>
        <a:lstStyle/>
        <a:p>
          <a:endParaRPr lang="ru-RU"/>
        </a:p>
      </dgm:t>
    </dgm:pt>
    <dgm:pt modelId="{504D0053-B957-436F-8CF7-D9188BC84F42}" type="pres">
      <dgm:prSet presAssocID="{10ED1BBC-0387-4165-83A2-8AAA90A8B326}" presName="linNode" presStyleCnt="0"/>
      <dgm:spPr/>
      <dgm:t>
        <a:bodyPr/>
        <a:lstStyle/>
        <a:p>
          <a:endParaRPr lang="ru-RU"/>
        </a:p>
      </dgm:t>
    </dgm:pt>
    <dgm:pt modelId="{E24DA3DF-9D21-4013-924B-ED18613514E6}" type="pres">
      <dgm:prSet presAssocID="{10ED1BBC-0387-4165-83A2-8AAA90A8B3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0F7BE-FD1D-44D1-B3EB-EA50EDA01367}" type="pres">
      <dgm:prSet presAssocID="{10ED1BBC-0387-4165-83A2-8AAA90A8B326}" presName="descendantText" presStyleLbl="alignAccFollowNode1" presStyleIdx="1" presStyleCnt="3" custScaleX="103714" custScaleY="12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A47D-3ED7-4515-A9EF-24AB60D797FB}" type="pres">
      <dgm:prSet presAssocID="{3D255F2E-6246-4176-A0AD-27E6D6D298E8}" presName="sp" presStyleCnt="0"/>
      <dgm:spPr/>
      <dgm:t>
        <a:bodyPr/>
        <a:lstStyle/>
        <a:p>
          <a:endParaRPr lang="ru-RU"/>
        </a:p>
      </dgm:t>
    </dgm:pt>
    <dgm:pt modelId="{BBFDF337-362F-4E16-8B09-163F124A533D}" type="pres">
      <dgm:prSet presAssocID="{08A44651-0A31-475A-A73D-160540E8EEFE}" presName="linNode" presStyleCnt="0"/>
      <dgm:spPr/>
      <dgm:t>
        <a:bodyPr/>
        <a:lstStyle/>
        <a:p>
          <a:endParaRPr lang="ru-RU"/>
        </a:p>
      </dgm:t>
    </dgm:pt>
    <dgm:pt modelId="{545AFEFD-3E4F-4662-AB15-B834C50200C4}" type="pres">
      <dgm:prSet presAssocID="{08A44651-0A31-475A-A73D-160540E8EEFE}" presName="parentText" presStyleLbl="node1" presStyleIdx="2" presStyleCnt="3" custLinFactNeighborX="-655" custLinFactNeighborY="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9178F-4760-4C1B-B665-D7D28F974429}" type="pres">
      <dgm:prSet presAssocID="{08A44651-0A31-475A-A73D-160540E8EEFE}" presName="descendantText" presStyleLbl="alignAccFollowNode1" presStyleIdx="2" presStyleCnt="3" custScaleY="114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2F30D-EC4B-4842-AAD7-E6F5BC0AC983}" type="presOf" srcId="{078B6A9A-C611-4518-858D-0B96D9A5BFF3}" destId="{23CAF801-34E8-4D2F-A0ED-748BC12A5866}" srcOrd="0" destOrd="0" presId="urn:microsoft.com/office/officeart/2005/8/layout/vList5"/>
    <dgm:cxn modelId="{BD288321-15D4-4356-9700-4CCD380C08FB}" srcId="{10ED1BBC-0387-4165-83A2-8AAA90A8B326}" destId="{4B2CC138-575D-41CD-A458-50311375BCCC}" srcOrd="0" destOrd="0" parTransId="{1A5910D1-AE31-4143-89F3-5ADB98709EE2}" sibTransId="{6D53653F-B758-4189-A5E9-7AD3A7D679C8}"/>
    <dgm:cxn modelId="{8096952D-C496-4BBB-85C4-BB19FC8C6C16}" type="presOf" srcId="{1226FA45-993D-41A1-A752-5A4640DF6BD2}" destId="{7D49178F-4760-4C1B-B665-D7D28F974429}" srcOrd="0" destOrd="0" presId="urn:microsoft.com/office/officeart/2005/8/layout/vList5"/>
    <dgm:cxn modelId="{B1CF5076-8C57-4313-B009-955F342839BA}" type="presOf" srcId="{680D9CCA-E311-47FF-93E0-3D919CD08538}" destId="{E1A54AFA-69AF-4EC3-892D-AD23462BA55F}" srcOrd="0" destOrd="0" presId="urn:microsoft.com/office/officeart/2005/8/layout/vList5"/>
    <dgm:cxn modelId="{BBD43FE7-AB22-4057-8B5B-16C9557C7FD3}" srcId="{078B6A9A-C611-4518-858D-0B96D9A5BFF3}" destId="{56822E0F-540D-43C2-A6BC-8837F93145D3}" srcOrd="0" destOrd="0" parTransId="{4C0ECA8C-FFE4-41CB-A9A9-721BCDD9D3EB}" sibTransId="{47E2C22C-C6AF-4DD9-8783-40A1572070DA}"/>
    <dgm:cxn modelId="{50E91D82-FD2A-48A2-83F5-FF1BD699C567}" type="presOf" srcId="{08A44651-0A31-475A-A73D-160540E8EEFE}" destId="{545AFEFD-3E4F-4662-AB15-B834C50200C4}" srcOrd="0" destOrd="0" presId="urn:microsoft.com/office/officeart/2005/8/layout/vList5"/>
    <dgm:cxn modelId="{9CE65BE8-AAF0-4FF0-9C6C-8AC3242C2D75}" srcId="{680D9CCA-E311-47FF-93E0-3D919CD08538}" destId="{08A44651-0A31-475A-A73D-160540E8EEFE}" srcOrd="2" destOrd="0" parTransId="{34E9886D-E05D-4439-B063-2D524B1C3A7A}" sibTransId="{17225BA0-76F4-46DB-BFC7-B32F331C8479}"/>
    <dgm:cxn modelId="{BD6B3F1D-2196-4003-B647-7B8F23D40086}" srcId="{680D9CCA-E311-47FF-93E0-3D919CD08538}" destId="{078B6A9A-C611-4518-858D-0B96D9A5BFF3}" srcOrd="0" destOrd="0" parTransId="{FAF3BCA9-00CC-4A07-996A-B57CF51D18C2}" sibTransId="{2C8493B2-4707-4726-99E9-D9022713F125}"/>
    <dgm:cxn modelId="{10F9D289-0675-4643-B671-11CCD62985ED}" srcId="{680D9CCA-E311-47FF-93E0-3D919CD08538}" destId="{10ED1BBC-0387-4165-83A2-8AAA90A8B326}" srcOrd="1" destOrd="0" parTransId="{A6FDE986-292D-4B11-A884-20BCE204BD5F}" sibTransId="{3D255F2E-6246-4176-A0AD-27E6D6D298E8}"/>
    <dgm:cxn modelId="{816BA0B8-6DBE-4DC9-AA0B-02044294D6AF}" type="presOf" srcId="{56822E0F-540D-43C2-A6BC-8837F93145D3}" destId="{D17802DB-E03B-4A66-9789-359111561596}" srcOrd="0" destOrd="0" presId="urn:microsoft.com/office/officeart/2005/8/layout/vList5"/>
    <dgm:cxn modelId="{343D8EEA-CF9F-4061-9490-4DCE04FF1E5F}" type="presOf" srcId="{10ED1BBC-0387-4165-83A2-8AAA90A8B326}" destId="{E24DA3DF-9D21-4013-924B-ED18613514E6}" srcOrd="0" destOrd="0" presId="urn:microsoft.com/office/officeart/2005/8/layout/vList5"/>
    <dgm:cxn modelId="{473FC917-AB93-4654-8434-0BEF4CA60608}" srcId="{08A44651-0A31-475A-A73D-160540E8EEFE}" destId="{1226FA45-993D-41A1-A752-5A4640DF6BD2}" srcOrd="0" destOrd="0" parTransId="{CA8F9C7F-FD9A-4FC2-9B4D-A4DF6B9FD961}" sibTransId="{6918A31A-FEBD-46DD-98F1-0796884198E3}"/>
    <dgm:cxn modelId="{2CED0F23-EA0B-4CA0-98F8-C257D5D61E77}" type="presOf" srcId="{4B2CC138-575D-41CD-A458-50311375BCCC}" destId="{A640F7BE-FD1D-44D1-B3EB-EA50EDA01367}" srcOrd="0" destOrd="0" presId="urn:microsoft.com/office/officeart/2005/8/layout/vList5"/>
    <dgm:cxn modelId="{BF398360-C597-442D-AED2-52AEB234BE29}" type="presParOf" srcId="{E1A54AFA-69AF-4EC3-892D-AD23462BA55F}" destId="{01AD2787-B2CB-44BE-AD5C-2BF95B4EF6D6}" srcOrd="0" destOrd="0" presId="urn:microsoft.com/office/officeart/2005/8/layout/vList5"/>
    <dgm:cxn modelId="{6BFD4367-1E96-407A-BED8-5EBCFCFE29BE}" type="presParOf" srcId="{01AD2787-B2CB-44BE-AD5C-2BF95B4EF6D6}" destId="{23CAF801-34E8-4D2F-A0ED-748BC12A5866}" srcOrd="0" destOrd="0" presId="urn:microsoft.com/office/officeart/2005/8/layout/vList5"/>
    <dgm:cxn modelId="{2AA29E2E-8426-4DFB-81F6-57EF1103D3C3}" type="presParOf" srcId="{01AD2787-B2CB-44BE-AD5C-2BF95B4EF6D6}" destId="{D17802DB-E03B-4A66-9789-359111561596}" srcOrd="1" destOrd="0" presId="urn:microsoft.com/office/officeart/2005/8/layout/vList5"/>
    <dgm:cxn modelId="{EBDDDA2A-BF02-44F7-9194-92990D33EC2D}" type="presParOf" srcId="{E1A54AFA-69AF-4EC3-892D-AD23462BA55F}" destId="{EAB2AC23-5CFE-4811-96B1-79D879305050}" srcOrd="1" destOrd="0" presId="urn:microsoft.com/office/officeart/2005/8/layout/vList5"/>
    <dgm:cxn modelId="{DCB90879-2F90-45E3-AB88-4D3994D00B45}" type="presParOf" srcId="{E1A54AFA-69AF-4EC3-892D-AD23462BA55F}" destId="{504D0053-B957-436F-8CF7-D9188BC84F42}" srcOrd="2" destOrd="0" presId="urn:microsoft.com/office/officeart/2005/8/layout/vList5"/>
    <dgm:cxn modelId="{2DD4FF30-9391-4CE9-BD4F-FCA5F6A1F5DF}" type="presParOf" srcId="{504D0053-B957-436F-8CF7-D9188BC84F42}" destId="{E24DA3DF-9D21-4013-924B-ED18613514E6}" srcOrd="0" destOrd="0" presId="urn:microsoft.com/office/officeart/2005/8/layout/vList5"/>
    <dgm:cxn modelId="{F6C980AE-255F-40AB-BFEF-624ABBE228DF}" type="presParOf" srcId="{504D0053-B957-436F-8CF7-D9188BC84F42}" destId="{A640F7BE-FD1D-44D1-B3EB-EA50EDA01367}" srcOrd="1" destOrd="0" presId="urn:microsoft.com/office/officeart/2005/8/layout/vList5"/>
    <dgm:cxn modelId="{E5D013BF-4FC1-47DE-8D87-868CD14B5F4C}" type="presParOf" srcId="{E1A54AFA-69AF-4EC3-892D-AD23462BA55F}" destId="{5780A47D-3ED7-4515-A9EF-24AB60D797FB}" srcOrd="3" destOrd="0" presId="urn:microsoft.com/office/officeart/2005/8/layout/vList5"/>
    <dgm:cxn modelId="{F216262D-6377-4990-9D8D-3D47A39F7175}" type="presParOf" srcId="{E1A54AFA-69AF-4EC3-892D-AD23462BA55F}" destId="{BBFDF337-362F-4E16-8B09-163F124A533D}" srcOrd="4" destOrd="0" presId="urn:microsoft.com/office/officeart/2005/8/layout/vList5"/>
    <dgm:cxn modelId="{38614400-B618-46CE-A06D-03284499D3E7}" type="presParOf" srcId="{BBFDF337-362F-4E16-8B09-163F124A533D}" destId="{545AFEFD-3E4F-4662-AB15-B834C50200C4}" srcOrd="0" destOrd="0" presId="urn:microsoft.com/office/officeart/2005/8/layout/vList5"/>
    <dgm:cxn modelId="{4B754992-D85F-4F4D-BCF5-627A8A690A20}" type="presParOf" srcId="{BBFDF337-362F-4E16-8B09-163F124A533D}" destId="{7D49178F-4760-4C1B-B665-D7D28F9744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B0779-FFF2-4632-979C-EA86B8CE465D}" type="doc">
      <dgm:prSet loTypeId="urn:microsoft.com/office/officeart/2005/8/layout/vList5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DAE664-1BC5-42D3-BEE9-67888EC0C9C2}">
      <dgm:prSet phldrT="[Текст]"/>
      <dgm:spPr/>
      <dgm:t>
        <a:bodyPr/>
        <a:lstStyle/>
        <a:p>
          <a:r>
            <a:rPr lang="ru-RU" dirty="0" smtClean="0"/>
            <a:t>Учреждение Синода, </a:t>
          </a:r>
        </a:p>
        <a:p>
          <a:r>
            <a:rPr lang="ru-RU" dirty="0" smtClean="0"/>
            <a:t>1721 г.</a:t>
          </a:r>
          <a:endParaRPr lang="ru-RU" dirty="0"/>
        </a:p>
      </dgm:t>
    </dgm:pt>
    <dgm:pt modelId="{CB604764-02E3-4DC4-BF30-2C1BE4F843E1}" type="parTrans" cxnId="{8CC92082-D5F4-4C58-B0BD-230E6D31D990}">
      <dgm:prSet/>
      <dgm:spPr/>
      <dgm:t>
        <a:bodyPr/>
        <a:lstStyle/>
        <a:p>
          <a:endParaRPr lang="ru-RU"/>
        </a:p>
      </dgm:t>
    </dgm:pt>
    <dgm:pt modelId="{BF3C6932-9EA3-4740-BFD1-42CCCC16ABD1}" type="sibTrans" cxnId="{8CC92082-D5F4-4C58-B0BD-230E6D31D990}">
      <dgm:prSet/>
      <dgm:spPr/>
      <dgm:t>
        <a:bodyPr/>
        <a:lstStyle/>
        <a:p>
          <a:endParaRPr lang="ru-RU"/>
        </a:p>
      </dgm:t>
    </dgm:pt>
    <dgm:pt modelId="{3B9E72C3-5FAF-4992-9DE3-FE37FAFAC81D}">
      <dgm:prSet phldrT="[Текст]"/>
      <dgm:spPr/>
      <dgm:t>
        <a:bodyPr/>
        <a:lstStyle/>
        <a:p>
          <a:r>
            <a:rPr lang="ru-RU" dirty="0" smtClean="0"/>
            <a:t>Высший государственный орган церковно-административной власти; заменял патриарха в части </a:t>
          </a:r>
          <a:r>
            <a:rPr lang="ru-RU" dirty="0" err="1" smtClean="0"/>
            <a:t>общецерковных</a:t>
          </a:r>
          <a:r>
            <a:rPr lang="ru-RU" dirty="0" smtClean="0"/>
            <a:t> функций</a:t>
          </a:r>
          <a:endParaRPr lang="ru-RU" dirty="0"/>
        </a:p>
      </dgm:t>
    </dgm:pt>
    <dgm:pt modelId="{9DAABE95-7A20-4245-843B-291701451F9D}" type="parTrans" cxnId="{9DEE4E25-499C-49F0-A50D-069498A52528}">
      <dgm:prSet/>
      <dgm:spPr/>
      <dgm:t>
        <a:bodyPr/>
        <a:lstStyle/>
        <a:p>
          <a:endParaRPr lang="ru-RU"/>
        </a:p>
      </dgm:t>
    </dgm:pt>
    <dgm:pt modelId="{D1202B26-3507-47F4-A208-4C143CBEB0C6}" type="sibTrans" cxnId="{9DEE4E25-499C-49F0-A50D-069498A52528}">
      <dgm:prSet/>
      <dgm:spPr/>
      <dgm:t>
        <a:bodyPr/>
        <a:lstStyle/>
        <a:p>
          <a:endParaRPr lang="ru-RU"/>
        </a:p>
      </dgm:t>
    </dgm:pt>
    <dgm:pt modelId="{8ADCAC13-47E0-452C-90F7-E08E043EB1E0}">
      <dgm:prSet phldrT="[Текст]"/>
      <dgm:spPr/>
      <dgm:t>
        <a:bodyPr/>
        <a:lstStyle/>
        <a:p>
          <a:r>
            <a:rPr lang="ru-RU" dirty="0" smtClean="0"/>
            <a:t>Учреждение Сената,</a:t>
          </a:r>
        </a:p>
        <a:p>
          <a:r>
            <a:rPr lang="ru-RU" dirty="0" smtClean="0"/>
            <a:t>1711 г.</a:t>
          </a:r>
          <a:endParaRPr lang="ru-RU" dirty="0"/>
        </a:p>
      </dgm:t>
    </dgm:pt>
    <dgm:pt modelId="{E8212A5A-D853-4E11-A06F-D80B9EF40415}" type="parTrans" cxnId="{8F684002-12EA-4352-8B22-55F562449AB5}">
      <dgm:prSet/>
      <dgm:spPr/>
      <dgm:t>
        <a:bodyPr/>
        <a:lstStyle/>
        <a:p>
          <a:endParaRPr lang="ru-RU"/>
        </a:p>
      </dgm:t>
    </dgm:pt>
    <dgm:pt modelId="{A07F41D1-25CE-4D62-B9AD-A263905910ED}" type="sibTrans" cxnId="{8F684002-12EA-4352-8B22-55F562449AB5}">
      <dgm:prSet/>
      <dgm:spPr/>
      <dgm:t>
        <a:bodyPr/>
        <a:lstStyle/>
        <a:p>
          <a:endParaRPr lang="ru-RU"/>
        </a:p>
      </dgm:t>
    </dgm:pt>
    <dgm:pt modelId="{BFB885B1-C9B1-4FDE-A811-DAA4511C521F}">
      <dgm:prSet phldrT="[Текст]"/>
      <dgm:spPr/>
      <dgm:t>
        <a:bodyPr/>
        <a:lstStyle/>
        <a:p>
          <a:r>
            <a:rPr lang="ru-RU" dirty="0" smtClean="0"/>
            <a:t>Разработка законов, контроль деятельности администрации, контроль за финансами страны</a:t>
          </a:r>
          <a:endParaRPr lang="ru-RU" dirty="0"/>
        </a:p>
      </dgm:t>
    </dgm:pt>
    <dgm:pt modelId="{44074AF8-9F79-4DDC-9E03-0861E5E69A8F}" type="parTrans" cxnId="{391F9F3A-8EC4-4954-B43B-145693B8F638}">
      <dgm:prSet/>
      <dgm:spPr/>
      <dgm:t>
        <a:bodyPr/>
        <a:lstStyle/>
        <a:p>
          <a:endParaRPr lang="ru-RU"/>
        </a:p>
      </dgm:t>
    </dgm:pt>
    <dgm:pt modelId="{02CFB079-3148-46B0-ADF4-B772861D6D1B}" type="sibTrans" cxnId="{391F9F3A-8EC4-4954-B43B-145693B8F638}">
      <dgm:prSet/>
      <dgm:spPr/>
      <dgm:t>
        <a:bodyPr/>
        <a:lstStyle/>
        <a:p>
          <a:endParaRPr lang="ru-RU"/>
        </a:p>
      </dgm:t>
    </dgm:pt>
    <dgm:pt modelId="{5B9941BF-DAD1-41B1-887E-FD5D0DA3FB3E}">
      <dgm:prSet phldrT="[Текст]"/>
      <dgm:spPr/>
      <dgm:t>
        <a:bodyPr/>
        <a:lstStyle/>
        <a:p>
          <a:r>
            <a:rPr lang="ru-RU" dirty="0" smtClean="0"/>
            <a:t>Административная реформа, 1708 г.</a:t>
          </a:r>
          <a:endParaRPr lang="ru-RU" dirty="0"/>
        </a:p>
      </dgm:t>
    </dgm:pt>
    <dgm:pt modelId="{9521C92F-817D-4E67-AAB7-3FCE1D4A5BFC}" type="parTrans" cxnId="{96163E5D-8A2A-42E1-958B-24BBE12E71C2}">
      <dgm:prSet/>
      <dgm:spPr/>
      <dgm:t>
        <a:bodyPr/>
        <a:lstStyle/>
        <a:p>
          <a:endParaRPr lang="ru-RU"/>
        </a:p>
      </dgm:t>
    </dgm:pt>
    <dgm:pt modelId="{12EDBC30-515C-4665-8E22-07A4438803EF}" type="sibTrans" cxnId="{96163E5D-8A2A-42E1-958B-24BBE12E71C2}">
      <dgm:prSet/>
      <dgm:spPr/>
      <dgm:t>
        <a:bodyPr/>
        <a:lstStyle/>
        <a:p>
          <a:endParaRPr lang="ru-RU"/>
        </a:p>
      </dgm:t>
    </dgm:pt>
    <dgm:pt modelId="{97429669-7ACB-419D-975F-131A99A71406}">
      <dgm:prSet phldrT="[Текст]"/>
      <dgm:spPr/>
      <dgm:t>
        <a:bodyPr/>
        <a:lstStyle/>
        <a:p>
          <a:r>
            <a:rPr lang="ru-RU" dirty="0" smtClean="0"/>
            <a:t>Для укрепления власти на местах страну разделили на 8 губерний во главе с губернаторами, которые делились на провинции</a:t>
          </a:r>
          <a:endParaRPr lang="ru-RU" dirty="0"/>
        </a:p>
      </dgm:t>
    </dgm:pt>
    <dgm:pt modelId="{3731E43A-EAE8-4512-9662-37251EA4105C}" type="parTrans" cxnId="{CBD5B7F4-7727-4861-802F-7EF68CE50442}">
      <dgm:prSet/>
      <dgm:spPr/>
      <dgm:t>
        <a:bodyPr/>
        <a:lstStyle/>
        <a:p>
          <a:endParaRPr lang="ru-RU"/>
        </a:p>
      </dgm:t>
    </dgm:pt>
    <dgm:pt modelId="{0B8D5139-A87D-468B-A9B4-7DEC923DB3B0}" type="sibTrans" cxnId="{CBD5B7F4-7727-4861-802F-7EF68CE50442}">
      <dgm:prSet/>
      <dgm:spPr/>
      <dgm:t>
        <a:bodyPr/>
        <a:lstStyle/>
        <a:p>
          <a:endParaRPr lang="ru-RU"/>
        </a:p>
      </dgm:t>
    </dgm:pt>
    <dgm:pt modelId="{BC8B302F-7D16-4368-8CED-DF9E4F7608B2}" type="pres">
      <dgm:prSet presAssocID="{72CB0779-FFF2-4632-979C-EA86B8CE46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87F5C-3D3C-4538-AA53-E206A8E5D7FD}" type="pres">
      <dgm:prSet presAssocID="{A4DAE664-1BC5-42D3-BEE9-67888EC0C9C2}" presName="linNode" presStyleCnt="0"/>
      <dgm:spPr/>
    </dgm:pt>
    <dgm:pt modelId="{3D68D2D8-108F-44A3-BD15-E7F56B82C212}" type="pres">
      <dgm:prSet presAssocID="{A4DAE664-1BC5-42D3-BEE9-67888EC0C9C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F360-B575-4D05-8D36-AFB6C6317661}" type="pres">
      <dgm:prSet presAssocID="{A4DAE664-1BC5-42D3-BEE9-67888EC0C9C2}" presName="descendantText" presStyleLbl="alignAccFollowNode1" presStyleIdx="0" presStyleCnt="3" custScaleX="103714" custScaleY="13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80FC9-B2CD-4266-9E70-BCB9B216AB04}" type="pres">
      <dgm:prSet presAssocID="{BF3C6932-9EA3-4740-BFD1-42CCCC16ABD1}" presName="sp" presStyleCnt="0"/>
      <dgm:spPr/>
    </dgm:pt>
    <dgm:pt modelId="{AD215202-7AFA-4795-B751-665E71B3C7B2}" type="pres">
      <dgm:prSet presAssocID="{8ADCAC13-47E0-452C-90F7-E08E043EB1E0}" presName="linNode" presStyleCnt="0"/>
      <dgm:spPr/>
    </dgm:pt>
    <dgm:pt modelId="{1EFF6829-18B0-4E70-8E02-D027770C7431}" type="pres">
      <dgm:prSet presAssocID="{8ADCAC13-47E0-452C-90F7-E08E043EB1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00D54-DBF7-42C3-8288-7311F9AC3435}" type="pres">
      <dgm:prSet presAssocID="{8ADCAC13-47E0-452C-90F7-E08E043EB1E0}" presName="descendantText" presStyleLbl="alignAccFollowNode1" presStyleIdx="1" presStyleCnt="3" custScaleX="103714" custScaleY="111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62B57-7934-4609-84A1-95C2D697D57E}" type="pres">
      <dgm:prSet presAssocID="{A07F41D1-25CE-4D62-B9AD-A263905910ED}" presName="sp" presStyleCnt="0"/>
      <dgm:spPr/>
    </dgm:pt>
    <dgm:pt modelId="{E78344DA-24CB-479C-A525-0B9EFA9C82E2}" type="pres">
      <dgm:prSet presAssocID="{5B9941BF-DAD1-41B1-887E-FD5D0DA3FB3E}" presName="linNode" presStyleCnt="0"/>
      <dgm:spPr/>
    </dgm:pt>
    <dgm:pt modelId="{7A94C4BF-6083-4500-B2B2-A515A06BF6E5}" type="pres">
      <dgm:prSet presAssocID="{5B9941BF-DAD1-41B1-887E-FD5D0DA3FB3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69F6-69FD-4B64-A0A1-12E150D04678}" type="pres">
      <dgm:prSet presAssocID="{5B9941BF-DAD1-41B1-887E-FD5D0DA3FB3E}" presName="descendantText" presStyleLbl="alignAccFollowNode1" presStyleIdx="2" presStyleCnt="3" custScaleX="103709" custScaleY="113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722D4-1EFB-446F-8307-31E6A2D687FD}" type="presOf" srcId="{8ADCAC13-47E0-452C-90F7-E08E043EB1E0}" destId="{1EFF6829-18B0-4E70-8E02-D027770C7431}" srcOrd="0" destOrd="0" presId="urn:microsoft.com/office/officeart/2005/8/layout/vList5"/>
    <dgm:cxn modelId="{8F684002-12EA-4352-8B22-55F562449AB5}" srcId="{72CB0779-FFF2-4632-979C-EA86B8CE465D}" destId="{8ADCAC13-47E0-452C-90F7-E08E043EB1E0}" srcOrd="1" destOrd="0" parTransId="{E8212A5A-D853-4E11-A06F-D80B9EF40415}" sibTransId="{A07F41D1-25CE-4D62-B9AD-A263905910ED}"/>
    <dgm:cxn modelId="{9DEE4E25-499C-49F0-A50D-069498A52528}" srcId="{A4DAE664-1BC5-42D3-BEE9-67888EC0C9C2}" destId="{3B9E72C3-5FAF-4992-9DE3-FE37FAFAC81D}" srcOrd="0" destOrd="0" parTransId="{9DAABE95-7A20-4245-843B-291701451F9D}" sibTransId="{D1202B26-3507-47F4-A208-4C143CBEB0C6}"/>
    <dgm:cxn modelId="{8CC92082-D5F4-4C58-B0BD-230E6D31D990}" srcId="{72CB0779-FFF2-4632-979C-EA86B8CE465D}" destId="{A4DAE664-1BC5-42D3-BEE9-67888EC0C9C2}" srcOrd="0" destOrd="0" parTransId="{CB604764-02E3-4DC4-BF30-2C1BE4F843E1}" sibTransId="{BF3C6932-9EA3-4740-BFD1-42CCCC16ABD1}"/>
    <dgm:cxn modelId="{CBD5B7F4-7727-4861-802F-7EF68CE50442}" srcId="{5B9941BF-DAD1-41B1-887E-FD5D0DA3FB3E}" destId="{97429669-7ACB-419D-975F-131A99A71406}" srcOrd="0" destOrd="0" parTransId="{3731E43A-EAE8-4512-9662-37251EA4105C}" sibTransId="{0B8D5139-A87D-468B-A9B4-7DEC923DB3B0}"/>
    <dgm:cxn modelId="{1059967D-AD02-4332-BE39-6DBF662F4772}" type="presOf" srcId="{97429669-7ACB-419D-975F-131A99A71406}" destId="{E5B469F6-69FD-4B64-A0A1-12E150D04678}" srcOrd="0" destOrd="0" presId="urn:microsoft.com/office/officeart/2005/8/layout/vList5"/>
    <dgm:cxn modelId="{391F9F3A-8EC4-4954-B43B-145693B8F638}" srcId="{8ADCAC13-47E0-452C-90F7-E08E043EB1E0}" destId="{BFB885B1-C9B1-4FDE-A811-DAA4511C521F}" srcOrd="0" destOrd="0" parTransId="{44074AF8-9F79-4DDC-9E03-0861E5E69A8F}" sibTransId="{02CFB079-3148-46B0-ADF4-B772861D6D1B}"/>
    <dgm:cxn modelId="{E8692F53-A5D7-41B1-97F3-9A238EDC4783}" type="presOf" srcId="{72CB0779-FFF2-4632-979C-EA86B8CE465D}" destId="{BC8B302F-7D16-4368-8CED-DF9E4F7608B2}" srcOrd="0" destOrd="0" presId="urn:microsoft.com/office/officeart/2005/8/layout/vList5"/>
    <dgm:cxn modelId="{6D3A2CBA-4B9C-4922-AF60-0F84DBA4BE4B}" type="presOf" srcId="{3B9E72C3-5FAF-4992-9DE3-FE37FAFAC81D}" destId="{3F05F360-B575-4D05-8D36-AFB6C6317661}" srcOrd="0" destOrd="0" presId="urn:microsoft.com/office/officeart/2005/8/layout/vList5"/>
    <dgm:cxn modelId="{96163E5D-8A2A-42E1-958B-24BBE12E71C2}" srcId="{72CB0779-FFF2-4632-979C-EA86B8CE465D}" destId="{5B9941BF-DAD1-41B1-887E-FD5D0DA3FB3E}" srcOrd="2" destOrd="0" parTransId="{9521C92F-817D-4E67-AAB7-3FCE1D4A5BFC}" sibTransId="{12EDBC30-515C-4665-8E22-07A4438803EF}"/>
    <dgm:cxn modelId="{BF9EB6A2-A953-4C44-ADF0-63C214ECDA40}" type="presOf" srcId="{BFB885B1-C9B1-4FDE-A811-DAA4511C521F}" destId="{42300D54-DBF7-42C3-8288-7311F9AC3435}" srcOrd="0" destOrd="0" presId="urn:microsoft.com/office/officeart/2005/8/layout/vList5"/>
    <dgm:cxn modelId="{686D5AD1-9A3F-489B-AF45-0C7B1CC7FE4E}" type="presOf" srcId="{5B9941BF-DAD1-41B1-887E-FD5D0DA3FB3E}" destId="{7A94C4BF-6083-4500-B2B2-A515A06BF6E5}" srcOrd="0" destOrd="0" presId="urn:microsoft.com/office/officeart/2005/8/layout/vList5"/>
    <dgm:cxn modelId="{FD2D9FD3-3198-4F45-9840-3E39BED828CB}" type="presOf" srcId="{A4DAE664-1BC5-42D3-BEE9-67888EC0C9C2}" destId="{3D68D2D8-108F-44A3-BD15-E7F56B82C212}" srcOrd="0" destOrd="0" presId="urn:microsoft.com/office/officeart/2005/8/layout/vList5"/>
    <dgm:cxn modelId="{0F59EA38-FEB5-464B-B312-10C0CDD53CDE}" type="presParOf" srcId="{BC8B302F-7D16-4368-8CED-DF9E4F7608B2}" destId="{35D87F5C-3D3C-4538-AA53-E206A8E5D7FD}" srcOrd="0" destOrd="0" presId="urn:microsoft.com/office/officeart/2005/8/layout/vList5"/>
    <dgm:cxn modelId="{C6153863-066C-49FB-BD99-27D0E2577358}" type="presParOf" srcId="{35D87F5C-3D3C-4538-AA53-E206A8E5D7FD}" destId="{3D68D2D8-108F-44A3-BD15-E7F56B82C212}" srcOrd="0" destOrd="0" presId="urn:microsoft.com/office/officeart/2005/8/layout/vList5"/>
    <dgm:cxn modelId="{245C2343-69F8-4972-B798-092D1A37B61B}" type="presParOf" srcId="{35D87F5C-3D3C-4538-AA53-E206A8E5D7FD}" destId="{3F05F360-B575-4D05-8D36-AFB6C6317661}" srcOrd="1" destOrd="0" presId="urn:microsoft.com/office/officeart/2005/8/layout/vList5"/>
    <dgm:cxn modelId="{DF0AF2C3-C8BD-4E73-829F-6A1C943441E0}" type="presParOf" srcId="{BC8B302F-7D16-4368-8CED-DF9E4F7608B2}" destId="{CB780FC9-B2CD-4266-9E70-BCB9B216AB04}" srcOrd="1" destOrd="0" presId="urn:microsoft.com/office/officeart/2005/8/layout/vList5"/>
    <dgm:cxn modelId="{93D5A26A-9FB7-4D26-910A-3A5AC12A01D8}" type="presParOf" srcId="{BC8B302F-7D16-4368-8CED-DF9E4F7608B2}" destId="{AD215202-7AFA-4795-B751-665E71B3C7B2}" srcOrd="2" destOrd="0" presId="urn:microsoft.com/office/officeart/2005/8/layout/vList5"/>
    <dgm:cxn modelId="{0D85238F-6545-4276-86BD-548AB705E408}" type="presParOf" srcId="{AD215202-7AFA-4795-B751-665E71B3C7B2}" destId="{1EFF6829-18B0-4E70-8E02-D027770C7431}" srcOrd="0" destOrd="0" presId="urn:microsoft.com/office/officeart/2005/8/layout/vList5"/>
    <dgm:cxn modelId="{96940FE6-F45F-4344-B07E-DA2B621E6609}" type="presParOf" srcId="{AD215202-7AFA-4795-B751-665E71B3C7B2}" destId="{42300D54-DBF7-42C3-8288-7311F9AC3435}" srcOrd="1" destOrd="0" presId="urn:microsoft.com/office/officeart/2005/8/layout/vList5"/>
    <dgm:cxn modelId="{B1B6687D-DD77-4D02-B468-BD00E577F4CE}" type="presParOf" srcId="{BC8B302F-7D16-4368-8CED-DF9E4F7608B2}" destId="{D2E62B57-7934-4609-84A1-95C2D697D57E}" srcOrd="3" destOrd="0" presId="urn:microsoft.com/office/officeart/2005/8/layout/vList5"/>
    <dgm:cxn modelId="{A551F75E-70A3-4E4D-98D5-7C00F886F09B}" type="presParOf" srcId="{BC8B302F-7D16-4368-8CED-DF9E4F7608B2}" destId="{E78344DA-24CB-479C-A525-0B9EFA9C82E2}" srcOrd="4" destOrd="0" presId="urn:microsoft.com/office/officeart/2005/8/layout/vList5"/>
    <dgm:cxn modelId="{2DF0E5DE-03DB-49BE-A732-4C6A4633AB24}" type="presParOf" srcId="{E78344DA-24CB-479C-A525-0B9EFA9C82E2}" destId="{7A94C4BF-6083-4500-B2B2-A515A06BF6E5}" srcOrd="0" destOrd="0" presId="urn:microsoft.com/office/officeart/2005/8/layout/vList5"/>
    <dgm:cxn modelId="{0A0E6087-10B7-475E-A1BB-5764CF2BE408}" type="presParOf" srcId="{E78344DA-24CB-479C-A525-0B9EFA9C82E2}" destId="{E5B469F6-69FD-4B64-A0A1-12E150D046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8CBB-3777-4562-A506-CF2678EDA551}">
      <dsp:nvSpPr>
        <dsp:cNvPr id="0" name=""/>
        <dsp:cNvSpPr/>
      </dsp:nvSpPr>
      <dsp:spPr>
        <a:xfrm rot="5400000">
          <a:off x="4681044" y="-1668736"/>
          <a:ext cx="1369456" cy="50501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Учреждение рекрутского набора для комплектования армии</a:t>
          </a:r>
          <a:endParaRPr lang="ru-RU" sz="2200" kern="1200" dirty="0"/>
        </a:p>
      </dsp:txBody>
      <dsp:txXfrm rot="-5400000">
        <a:off x="2840704" y="238455"/>
        <a:ext cx="4983287" cy="1235754"/>
      </dsp:txXfrm>
    </dsp:sp>
    <dsp:sp modelId="{928A569F-259B-4308-86DF-08D8732D8EF0}">
      <dsp:nvSpPr>
        <dsp:cNvPr id="0" name=""/>
        <dsp:cNvSpPr/>
      </dsp:nvSpPr>
      <dsp:spPr>
        <a:xfrm>
          <a:off x="0" y="422"/>
          <a:ext cx="2840703" cy="171182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Реформа армии, 1705 г.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83564" y="83986"/>
        <a:ext cx="2673575" cy="1544693"/>
      </dsp:txXfrm>
    </dsp:sp>
    <dsp:sp modelId="{E6BB8F43-FEA3-4756-B5C1-3DC832923529}">
      <dsp:nvSpPr>
        <dsp:cNvPr id="0" name=""/>
        <dsp:cNvSpPr/>
      </dsp:nvSpPr>
      <dsp:spPr>
        <a:xfrm rot="5400000">
          <a:off x="4448032" y="184959"/>
          <a:ext cx="1814530" cy="50402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Любой человек, даже низкого происхождения, мог достичь высоких должностей и потомственного дворянства благодаря своим способностям</a:t>
          </a:r>
          <a:endParaRPr lang="ru-RU" sz="2200" kern="1200" dirty="0"/>
        </a:p>
      </dsp:txBody>
      <dsp:txXfrm rot="-5400000">
        <a:off x="2835157" y="1886412"/>
        <a:ext cx="4951702" cy="1637374"/>
      </dsp:txXfrm>
    </dsp:sp>
    <dsp:sp modelId="{3A5B05A5-2D04-434B-802A-91F0AE966156}">
      <dsp:nvSpPr>
        <dsp:cNvPr id="0" name=""/>
        <dsp:cNvSpPr/>
      </dsp:nvSpPr>
      <dsp:spPr>
        <a:xfrm>
          <a:off x="0" y="1849189"/>
          <a:ext cx="2835157" cy="1711821"/>
        </a:xfrm>
        <a:prstGeom prst="round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«Табель о рангах», 1722 г.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83564" y="1932753"/>
        <a:ext cx="2668029" cy="1544693"/>
      </dsp:txXfrm>
    </dsp:sp>
    <dsp:sp modelId="{C8544B5D-0C8C-4343-BF1F-D994D7EA4004}">
      <dsp:nvSpPr>
        <dsp:cNvPr id="0" name=""/>
        <dsp:cNvSpPr/>
      </dsp:nvSpPr>
      <dsp:spPr>
        <a:xfrm rot="5400000">
          <a:off x="4681044" y="2028797"/>
          <a:ext cx="1369456" cy="50501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Собственником недвижимого имущества мог быть лишь один (обычно старший) из сыновей завещателя </a:t>
          </a:r>
          <a:endParaRPr lang="ru-RU" sz="2200" kern="1200" dirty="0"/>
        </a:p>
      </dsp:txBody>
      <dsp:txXfrm rot="-5400000">
        <a:off x="2840704" y="3935989"/>
        <a:ext cx="4983287" cy="1235754"/>
      </dsp:txXfrm>
    </dsp:sp>
    <dsp:sp modelId="{EECC083F-B00D-459F-8AF7-71EB8EEE1573}">
      <dsp:nvSpPr>
        <dsp:cNvPr id="0" name=""/>
        <dsp:cNvSpPr/>
      </dsp:nvSpPr>
      <dsp:spPr>
        <a:xfrm>
          <a:off x="0" y="3697956"/>
          <a:ext cx="2840703" cy="1711821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Указ о единонаследии, 1714 г.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83564" y="3781520"/>
        <a:ext cx="2673575" cy="1544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802DB-E03B-4A66-9789-359111561596}">
      <dsp:nvSpPr>
        <dsp:cNvPr id="0" name=""/>
        <dsp:cNvSpPr/>
      </dsp:nvSpPr>
      <dsp:spPr>
        <a:xfrm rot="5400000">
          <a:off x="4663849" y="-1645392"/>
          <a:ext cx="1403846" cy="50501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Учреждение Главного Магистрата; деление населения на податное (облагаемое налогом) и неподатное</a:t>
          </a:r>
          <a:endParaRPr lang="ru-RU" sz="1900" kern="1200" dirty="0"/>
        </a:p>
      </dsp:txBody>
      <dsp:txXfrm rot="-5400000">
        <a:off x="2840703" y="246284"/>
        <a:ext cx="4981608" cy="1266786"/>
      </dsp:txXfrm>
    </dsp:sp>
    <dsp:sp modelId="{23CAF801-34E8-4D2F-A0ED-748BC12A5866}">
      <dsp:nvSpPr>
        <dsp:cNvPr id="0" name=""/>
        <dsp:cNvSpPr/>
      </dsp:nvSpPr>
      <dsp:spPr>
        <a:xfrm>
          <a:off x="0" y="2272"/>
          <a:ext cx="2840703" cy="175480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Городовая</a:t>
          </a:r>
          <a:r>
            <a:rPr lang="ru-RU" sz="1800" b="1" kern="1200" dirty="0" smtClean="0">
              <a:solidFill>
                <a:schemeClr val="tx1"/>
              </a:solidFill>
            </a:rPr>
            <a:t> реформа, 1720 г.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5663" y="87935"/>
        <a:ext cx="2669377" cy="1583482"/>
      </dsp:txXfrm>
    </dsp:sp>
    <dsp:sp modelId="{A640F7BE-FD1D-44D1-B3EB-EA50EDA01367}">
      <dsp:nvSpPr>
        <dsp:cNvPr id="0" name=""/>
        <dsp:cNvSpPr/>
      </dsp:nvSpPr>
      <dsp:spPr>
        <a:xfrm rot="5400000">
          <a:off x="4448598" y="167638"/>
          <a:ext cx="1755580" cy="510994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/>
            <a:t>в России было открыто множество гражданских и военных школ. Среди них школа математических и навигационных наук; артиллерийская, инженерная, медицинская, горные, гарнизонные, духовные школы и др.</a:t>
          </a:r>
          <a:endParaRPr lang="ru-RU" sz="1900" kern="1200" dirty="0"/>
        </a:p>
      </dsp:txBody>
      <dsp:txXfrm rot="-5400000">
        <a:off x="2771415" y="1930521"/>
        <a:ext cx="5024247" cy="1584180"/>
      </dsp:txXfrm>
    </dsp:sp>
    <dsp:sp modelId="{E24DA3DF-9D21-4013-924B-ED18613514E6}">
      <dsp:nvSpPr>
        <dsp:cNvPr id="0" name=""/>
        <dsp:cNvSpPr/>
      </dsp:nvSpPr>
      <dsp:spPr>
        <a:xfrm>
          <a:off x="0" y="1845207"/>
          <a:ext cx="2771415" cy="1754808"/>
        </a:xfrm>
        <a:prstGeom prst="round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Реформа образования,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1701-1721 гг.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5663" y="1930870"/>
        <a:ext cx="2600089" cy="1583482"/>
      </dsp:txXfrm>
    </dsp:sp>
    <dsp:sp modelId="{7D49178F-4760-4C1B-B665-D7D28F974429}">
      <dsp:nvSpPr>
        <dsp:cNvPr id="0" name=""/>
        <dsp:cNvSpPr/>
      </dsp:nvSpPr>
      <dsp:spPr>
        <a:xfrm rot="5400000">
          <a:off x="4561852" y="2040477"/>
          <a:ext cx="1607839" cy="505013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Отмена передачи престола потомкам по мужской линии; Указ допускает назначение по воле монарха</a:t>
          </a:r>
          <a:endParaRPr lang="ru-RU" sz="1900" kern="1200" dirty="0"/>
        </a:p>
      </dsp:txBody>
      <dsp:txXfrm rot="-5400000">
        <a:off x="2840703" y="3840114"/>
        <a:ext cx="4971650" cy="1450863"/>
      </dsp:txXfrm>
    </dsp:sp>
    <dsp:sp modelId="{545AFEFD-3E4F-4662-AB15-B834C50200C4}">
      <dsp:nvSpPr>
        <dsp:cNvPr id="0" name=""/>
        <dsp:cNvSpPr/>
      </dsp:nvSpPr>
      <dsp:spPr>
        <a:xfrm>
          <a:off x="0" y="3690415"/>
          <a:ext cx="2840703" cy="1754808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Указ о престолонаследии, 1722 г.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5663" y="3776078"/>
        <a:ext cx="2669377" cy="1583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5F360-B575-4D05-8D36-AFB6C6317661}">
      <dsp:nvSpPr>
        <dsp:cNvPr id="0" name=""/>
        <dsp:cNvSpPr/>
      </dsp:nvSpPr>
      <dsp:spPr>
        <a:xfrm rot="5400000">
          <a:off x="4422808" y="-1650059"/>
          <a:ext cx="1808936" cy="510994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Высший государственный орган церковно-административной власти; заменял патриарха в части </a:t>
          </a:r>
          <a:r>
            <a:rPr lang="ru-RU" sz="2300" kern="1200" dirty="0" err="1" smtClean="0"/>
            <a:t>общецерковных</a:t>
          </a:r>
          <a:r>
            <a:rPr lang="ru-RU" sz="2300" kern="1200" dirty="0" smtClean="0"/>
            <a:t> функций</a:t>
          </a:r>
          <a:endParaRPr lang="ru-RU" sz="2300" kern="1200" dirty="0"/>
        </a:p>
      </dsp:txBody>
      <dsp:txXfrm rot="-5400000">
        <a:off x="2772303" y="88751"/>
        <a:ext cx="5021642" cy="1632326"/>
      </dsp:txXfrm>
    </dsp:sp>
    <dsp:sp modelId="{3D68D2D8-108F-44A3-BD15-E7F56B82C212}">
      <dsp:nvSpPr>
        <dsp:cNvPr id="0" name=""/>
        <dsp:cNvSpPr/>
      </dsp:nvSpPr>
      <dsp:spPr>
        <a:xfrm>
          <a:off x="887" y="47682"/>
          <a:ext cx="2771415" cy="171446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Учреждение Синода,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1721 г.</a:t>
          </a:r>
          <a:endParaRPr lang="ru-RU" sz="2000" kern="1200" dirty="0"/>
        </a:p>
      </dsp:txBody>
      <dsp:txXfrm>
        <a:off x="84580" y="131375"/>
        <a:ext cx="2604029" cy="1547076"/>
      </dsp:txXfrm>
    </dsp:sp>
    <dsp:sp modelId="{42300D54-DBF7-42C3-8288-7311F9AC3435}">
      <dsp:nvSpPr>
        <dsp:cNvPr id="0" name=""/>
        <dsp:cNvSpPr/>
      </dsp:nvSpPr>
      <dsp:spPr>
        <a:xfrm rot="5400000">
          <a:off x="4565933" y="194865"/>
          <a:ext cx="1533100" cy="511494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Разработка законов, контроль деятельности администрации, контроль за финансами страны</a:t>
          </a:r>
          <a:endParaRPr lang="ru-RU" sz="2300" kern="1200" dirty="0"/>
        </a:p>
      </dsp:txBody>
      <dsp:txXfrm rot="-5400000">
        <a:off x="2775012" y="2060626"/>
        <a:ext cx="5040102" cy="1383420"/>
      </dsp:txXfrm>
    </dsp:sp>
    <dsp:sp modelId="{1EFF6829-18B0-4E70-8E02-D027770C7431}">
      <dsp:nvSpPr>
        <dsp:cNvPr id="0" name=""/>
        <dsp:cNvSpPr/>
      </dsp:nvSpPr>
      <dsp:spPr>
        <a:xfrm>
          <a:off x="887" y="1895105"/>
          <a:ext cx="2774124" cy="1714462"/>
        </a:xfrm>
        <a:prstGeom prst="round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Учреждение Сената,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1711 г.</a:t>
          </a:r>
          <a:endParaRPr lang="ru-RU" sz="2000" kern="1200" dirty="0"/>
        </a:p>
      </dsp:txBody>
      <dsp:txXfrm>
        <a:off x="84580" y="1978798"/>
        <a:ext cx="2606738" cy="1547076"/>
      </dsp:txXfrm>
    </dsp:sp>
    <dsp:sp modelId="{E5B469F6-69FD-4B64-A0A1-12E150D04678}">
      <dsp:nvSpPr>
        <dsp:cNvPr id="0" name=""/>
        <dsp:cNvSpPr/>
      </dsp:nvSpPr>
      <dsp:spPr>
        <a:xfrm rot="5400000">
          <a:off x="4551298" y="1995174"/>
          <a:ext cx="1562122" cy="51146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Для укрепления власти на местах страну разделили на 8 губерний во главе с губернаторами, которые делились на провинции</a:t>
          </a:r>
          <a:endParaRPr lang="ru-RU" sz="2300" kern="1200" dirty="0"/>
        </a:p>
      </dsp:txBody>
      <dsp:txXfrm rot="-5400000">
        <a:off x="2775012" y="3847718"/>
        <a:ext cx="5038438" cy="1409608"/>
      </dsp:txXfrm>
    </dsp:sp>
    <dsp:sp modelId="{7A94C4BF-6083-4500-B2B2-A515A06BF6E5}">
      <dsp:nvSpPr>
        <dsp:cNvPr id="0" name=""/>
        <dsp:cNvSpPr/>
      </dsp:nvSpPr>
      <dsp:spPr>
        <a:xfrm>
          <a:off x="887" y="3695291"/>
          <a:ext cx="2774124" cy="1714462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Административная реформа, 1708 г.</a:t>
          </a:r>
          <a:endParaRPr lang="ru-RU" sz="2000" kern="1200" dirty="0"/>
        </a:p>
      </dsp:txBody>
      <dsp:txXfrm>
        <a:off x="84580" y="3778984"/>
        <a:ext cx="2606738" cy="154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8640960" cy="18002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«А Петр Великий, который один есть целая всемирная история!»</a:t>
            </a:r>
            <a:endParaRPr lang="ru-RU" sz="3200" dirty="0" smtClean="0"/>
          </a:p>
          <a:p>
            <a:r>
              <a:rPr lang="ru-RU" sz="2000" b="1" i="1" dirty="0" smtClean="0"/>
              <a:t>							   А.С. Пушкин.</a:t>
            </a:r>
            <a:endParaRPr lang="ru-RU" sz="2000" dirty="0" smtClean="0"/>
          </a:p>
          <a:p>
            <a:r>
              <a:rPr lang="ru-RU" sz="2000" b="1" i="1" dirty="0" smtClean="0"/>
              <a:t>					Из письма к П.Я. Чаадаеву. 						      19 октября 1836 г.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6" name="Содержимое 5" descr="376686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5"/>
            <a:ext cx="793779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779096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Вклад в судьбу </a:t>
            </a:r>
            <a:r>
              <a:rPr lang="ru-RU" sz="2400" dirty="0" err="1" smtClean="0"/>
              <a:t>россии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Итоги реформ </a:t>
            </a:r>
            <a:r>
              <a:rPr lang="ru-RU" sz="2400" dirty="0" err="1" smtClean="0"/>
              <a:t>петра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8892480" cy="5451036"/>
          </a:xfrm>
        </p:spPr>
        <p:txBody>
          <a:bodyPr>
            <a:normAutofit/>
          </a:bodyPr>
          <a:lstStyle/>
          <a:p>
            <a:pPr marL="388620" indent="-342900" algn="just">
              <a:buFont typeface="+mj-lt"/>
              <a:buAutoNum type="arabicPeriod"/>
            </a:pPr>
            <a:r>
              <a:rPr lang="ru-RU" sz="2400" dirty="0" smtClean="0"/>
              <a:t>Главным итогом всей совокупности Петровских реформ стало установление в России режима абсолютизма, венцом которого стало изменение в 1721 г. титула российского монарха - Петр объявил себя императором, а страна стала называться Российской Империей. </a:t>
            </a:r>
          </a:p>
          <a:p>
            <a:pPr marL="388620" indent="-342900" algn="just">
              <a:buFont typeface="+mj-lt"/>
              <a:buAutoNum type="arabicPeriod"/>
            </a:pPr>
            <a:r>
              <a:rPr lang="ru-RU" sz="2400" dirty="0" smtClean="0"/>
              <a:t>Упразднение патриаршества, церковь потеряла свою самостоятельность и авторитет в обществе</a:t>
            </a:r>
          </a:p>
          <a:p>
            <a:pPr marL="388620" indent="-342900" algn="just">
              <a:buFont typeface="+mj-lt"/>
              <a:buAutoNum type="arabicPeriod"/>
            </a:pPr>
            <a:r>
              <a:rPr lang="ru-RU" sz="2400" dirty="0" smtClean="0"/>
              <a:t>Быстрое развитие внешней и внутренней торговли.</a:t>
            </a:r>
          </a:p>
          <a:p>
            <a:pPr marL="388620" indent="-342900" algn="just">
              <a:buFont typeface="+mj-lt"/>
              <a:buAutoNum type="arabicPeriod"/>
            </a:pPr>
            <a:r>
              <a:rPr lang="ru-RU" sz="2400" dirty="0" smtClean="0"/>
              <a:t>Был достигнут огромный прогресс в области науки и культуры. Поставлена задача государственной важности – создание российского медицинского образования, а также положено начало российской хирургии.</a:t>
            </a:r>
          </a:p>
          <a:p>
            <a:pPr marL="388620" indent="-342900" algn="just">
              <a:buFont typeface="+mj-lt"/>
              <a:buAutoNum type="arabicPeriod"/>
            </a:pPr>
            <a:r>
              <a:rPr lang="ru-RU" sz="2400" dirty="0" smtClean="0"/>
              <a:t>Быстрое развитие внешней и внутренней торговли.</a:t>
            </a:r>
          </a:p>
          <a:p>
            <a:pPr marL="38862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834880" cy="9799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в судьбу России. Внешняя политика Петра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flipH="1">
            <a:off x="5436096" y="1406964"/>
            <a:ext cx="3384376" cy="511838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 smtClean="0"/>
              <a:t>Целью внешней политики Петра было поднять престиж России и сделать ее влиятельной европейской державой, а для этого ей требовалось обрести морские торговые порты и мощный флот.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05264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Флот Петра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pic>
        <p:nvPicPr>
          <p:cNvPr id="9" name="Содержимое 8" descr="FlotPetr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470331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5626968" cy="1162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Вклад в судьбу России. Внешняя политика Петра</a:t>
            </a:r>
            <a:r>
              <a:rPr lang="en-US" dirty="0" smtClean="0"/>
              <a:t> I.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8892480" cy="5373216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/>
              <a:t>В долгой Северной войне 1700-1721 гг. Россия под руководством Петра добилась полной победы, получила выход к Балтийскому морю, что дало ей возможность установить непосредственные связи с западными странами. Генеральным сражением Северной войны стала вошедшая в историю Полтавская битва в 1709 году, когда Русская армия под командованием Петра I разгромила шведское войско, возглавляемое королем Карлом ХII, который вместе с предателем, украинским гетманом Мазепой бежал в Османскую империю. </a:t>
            </a:r>
          </a:p>
          <a:p>
            <a:pPr algn="just"/>
            <a:r>
              <a:rPr lang="ru-RU" sz="2300" dirty="0" smtClean="0"/>
              <a:t>	После победы в Северной войне Россия вошла в число великих европейских держав. После Персидского похода 1722-1723 гг. к России отошло западное побережье Каспийского моря с городами Дербент и Баку.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554960" cy="11239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в судьбу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Основание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4283968" cy="51183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Санкт-Петербург</a:t>
            </a:r>
            <a:r>
              <a:rPr lang="ru-RU" sz="2400" dirty="0" smtClean="0"/>
              <a:t> был основан 16 Мая 1703 года. В этот день началось строительство Петропавловской крепости на Заячьем острове в самом широком месте устья Невы как результат победы России в Северной Войне над Швецией. Крепость должна была контролировать дельту реки, не пропуская шведские военные суда вверх по течению. Это и явилось началом основания одного из красивейших городов мира.</a:t>
            </a:r>
            <a:endParaRPr lang="ru-RU" dirty="0"/>
          </a:p>
        </p:txBody>
      </p:sp>
      <p:pic>
        <p:nvPicPr>
          <p:cNvPr id="15" name="Содержимое 14" descr="215r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24186" y="1556792"/>
            <a:ext cx="4819813" cy="3600400"/>
          </a:xfrm>
        </p:spPr>
      </p:pic>
      <p:sp>
        <p:nvSpPr>
          <p:cNvPr id="5" name="TextBox 4"/>
          <p:cNvSpPr txBox="1"/>
          <p:nvPr/>
        </p:nvSpPr>
        <p:spPr>
          <a:xfrm>
            <a:off x="4499992" y="5085184"/>
            <a:ext cx="4644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А.Г. Венецианов.  Петр Великий. Основание Санкт-Петербурга. Масло, холст.  1838 г.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8892480" cy="5976664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/>
              <a:t>	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2300" dirty="0" smtClean="0"/>
              <a:t>о плану своего основателя императора Петра Великого Петербург должен был в первую очередь стать портовым городом, открывающим России выход в Балтийское море, к странам Европы. Санкт-Петербург географически удобно расположен на берегу Финского залива, на обоих берегах реки Невы и на островах в ее дельте. </a:t>
            </a:r>
          </a:p>
          <a:p>
            <a:pPr algn="just"/>
            <a:r>
              <a:rPr lang="ru-RU" sz="2400" dirty="0" smtClean="0"/>
              <a:t>	За многие годы город, названный царем "окном в Европу", превратился в связующее звено между Востоком и Западом, Европой и Азией, став одновременно местом рождения и вторым домом для великих традиций мировой культуры. </a:t>
            </a:r>
          </a:p>
          <a:p>
            <a:pPr algn="just"/>
            <a:r>
              <a:rPr lang="ru-RU" sz="2400" dirty="0" smtClean="0"/>
              <a:t>	В 1710 году столица России официально переносится из Москвы в Санкт-Петербург, а в 1712 году в город переезжает царская семья, а также все правительственные учреждения. </a:t>
            </a:r>
          </a:p>
          <a:p>
            <a:pPr algn="just"/>
            <a:endParaRPr lang="ru-RU" sz="2300" dirty="0" smtClean="0"/>
          </a:p>
          <a:p>
            <a:pPr algn="just"/>
            <a:endParaRPr lang="ru-RU" sz="2300" dirty="0"/>
          </a:p>
        </p:txBody>
      </p:sp>
      <p:pic>
        <p:nvPicPr>
          <p:cNvPr id="7" name="Содержимое 6" descr="dssvgsgfrreertty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9343" y="5305827"/>
            <a:ext cx="5904657" cy="1552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/>
              <a:t>По воле сердца и судьбы. </a:t>
            </a:r>
            <a:br>
              <a:rPr lang="ru-RU" sz="2500" b="1" dirty="0" smtClean="0"/>
            </a:br>
            <a:r>
              <a:rPr lang="ru-RU" sz="2500" b="1" dirty="0" smtClean="0"/>
              <a:t>Личная жизнь. </a:t>
            </a:r>
            <a:endParaRPr lang="ru-RU" sz="25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56612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00" dirty="0" smtClean="0"/>
              <a:t>	</a:t>
            </a:r>
            <a:r>
              <a:rPr lang="ru-RU" sz="2200" dirty="0" smtClean="0"/>
              <a:t>Постоянно увлеченный делом и жадный до знаний </a:t>
            </a:r>
          </a:p>
          <a:p>
            <a:pPr algn="just">
              <a:buNone/>
            </a:pPr>
            <a:r>
              <a:rPr lang="ru-RU" sz="2200" dirty="0" smtClean="0"/>
              <a:t>Петр </a:t>
            </a:r>
            <a:r>
              <a:rPr lang="en-US" sz="2200" dirty="0" smtClean="0"/>
              <a:t>I</a:t>
            </a:r>
            <a:r>
              <a:rPr lang="ru-RU" sz="2200" dirty="0" smtClean="0"/>
              <a:t> вел очень насыщенную жизнь, сначала постигая </a:t>
            </a:r>
          </a:p>
          <a:p>
            <a:pPr algn="just">
              <a:buNone/>
            </a:pPr>
            <a:r>
              <a:rPr lang="ru-RU" sz="2200" dirty="0" smtClean="0"/>
              <a:t>самые различные умения, а впоследствии находясь в </a:t>
            </a:r>
          </a:p>
          <a:p>
            <a:pPr algn="just">
              <a:buNone/>
            </a:pPr>
            <a:r>
              <a:rPr lang="ru-RU" sz="2200" dirty="0" smtClean="0"/>
              <a:t>центре государственных проблем.</a:t>
            </a:r>
          </a:p>
          <a:p>
            <a:pPr algn="just">
              <a:buNone/>
            </a:pPr>
            <a:r>
              <a:rPr lang="ru-RU" sz="2200" dirty="0" smtClean="0"/>
              <a:t>	В первый раз Петр женился рано – а 1689 году, уступая</a:t>
            </a:r>
          </a:p>
          <a:p>
            <a:pPr algn="just">
              <a:buNone/>
            </a:pPr>
            <a:r>
              <a:rPr lang="ru-RU" sz="2200" dirty="0" smtClean="0"/>
              <a:t>настоянию матери. В невесты ему она подобрала</a:t>
            </a:r>
          </a:p>
          <a:p>
            <a:pPr algn="just">
              <a:buNone/>
            </a:pPr>
            <a:r>
              <a:rPr lang="ru-RU" sz="2200" dirty="0" smtClean="0"/>
              <a:t>боярскую дочь Евдокию Федоровну Лопухину, «лицом</a:t>
            </a:r>
          </a:p>
          <a:p>
            <a:pPr algn="just">
              <a:buNone/>
            </a:pPr>
            <a:r>
              <a:rPr lang="ru-RU" sz="2200" dirty="0" smtClean="0"/>
              <a:t>изрядную, токмо ума </a:t>
            </a:r>
            <a:r>
              <a:rPr lang="ru-RU" sz="2200" dirty="0" err="1" smtClean="0"/>
              <a:t>посреднего</a:t>
            </a:r>
            <a:r>
              <a:rPr lang="ru-RU" sz="2200" dirty="0" smtClean="0"/>
              <a:t>». Петр согласился на</a:t>
            </a:r>
          </a:p>
          <a:p>
            <a:pPr algn="just">
              <a:buNone/>
            </a:pPr>
            <a:r>
              <a:rPr lang="ru-RU" sz="2200" dirty="0" smtClean="0"/>
              <a:t>этот брак, но никакого сердечного влечения не</a:t>
            </a:r>
          </a:p>
          <a:p>
            <a:pPr algn="just">
              <a:buNone/>
            </a:pPr>
            <a:r>
              <a:rPr lang="ru-RU" sz="2200" dirty="0" smtClean="0"/>
              <a:t>испытывал. Тем не менее в 1690 году царица родила ему </a:t>
            </a:r>
          </a:p>
          <a:p>
            <a:pPr algn="just">
              <a:buNone/>
            </a:pPr>
            <a:r>
              <a:rPr lang="ru-RU" sz="2200" dirty="0" smtClean="0"/>
              <a:t>сына,  которому дали имя Алексей – в честь деда. В </a:t>
            </a:r>
          </a:p>
          <a:p>
            <a:pPr algn="just">
              <a:buNone/>
            </a:pPr>
            <a:r>
              <a:rPr lang="ru-RU" sz="2200" dirty="0" smtClean="0"/>
              <a:t>течение первых трех лет царица родила Петру еще двоих </a:t>
            </a:r>
          </a:p>
          <a:p>
            <a:pPr algn="just">
              <a:buNone/>
            </a:pPr>
            <a:r>
              <a:rPr lang="ru-RU" sz="2200" dirty="0" smtClean="0"/>
              <a:t>сыновей – Александра и Павла, - но оба умерли во младенчестве.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404664"/>
            <a:ext cx="7962088" cy="645333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ru-RU" sz="2400" dirty="0" smtClean="0"/>
              <a:t>кончательно охладев к нелюбимой жене, Петр еще во</a:t>
            </a:r>
          </a:p>
          <a:p>
            <a:pPr algn="just">
              <a:buNone/>
            </a:pPr>
            <a:r>
              <a:rPr lang="ru-RU" sz="2400" dirty="0" smtClean="0"/>
              <a:t>время  пребывания в Европе поручил боярам Нарышкину </a:t>
            </a:r>
          </a:p>
          <a:p>
            <a:pPr algn="just">
              <a:buNone/>
            </a:pPr>
            <a:r>
              <a:rPr lang="ru-RU" sz="2400" dirty="0" smtClean="0"/>
              <a:t>и Стрешневу уговорить царицу добровольно принять </a:t>
            </a:r>
          </a:p>
          <a:p>
            <a:pPr algn="just">
              <a:buNone/>
            </a:pPr>
            <a:r>
              <a:rPr lang="ru-RU" sz="2400" dirty="0" smtClean="0"/>
              <a:t>постриг, но она  ответила отказом.  По возвращении из </a:t>
            </a:r>
          </a:p>
          <a:p>
            <a:pPr algn="just">
              <a:buNone/>
            </a:pPr>
            <a:r>
              <a:rPr lang="ru-RU" sz="2400" dirty="0" smtClean="0"/>
              <a:t>Великого посольства государь не намерен был терпеть ее</a:t>
            </a:r>
          </a:p>
          <a:p>
            <a:pPr algn="just">
              <a:buNone/>
            </a:pPr>
            <a:r>
              <a:rPr lang="ru-RU" sz="2400" dirty="0" smtClean="0"/>
              <a:t>неповиновение и приказал насильно отправить супругу в </a:t>
            </a:r>
          </a:p>
          <a:p>
            <a:pPr algn="just">
              <a:buNone/>
            </a:pPr>
            <a:r>
              <a:rPr lang="ru-RU" sz="2400" dirty="0" smtClean="0"/>
              <a:t>Покровский девичий монастырь в  Суздале и постричь в </a:t>
            </a:r>
          </a:p>
          <a:p>
            <a:pPr algn="just">
              <a:buNone/>
            </a:pPr>
            <a:r>
              <a:rPr lang="ru-RU" sz="2400" dirty="0" smtClean="0"/>
              <a:t>монахини. </a:t>
            </a:r>
          </a:p>
          <a:p>
            <a:pPr algn="just">
              <a:buNone/>
            </a:pPr>
            <a:r>
              <a:rPr lang="ru-RU" sz="2400" dirty="0" smtClean="0"/>
              <a:t>	В 1710 году у Евдокии в Суздале случился короткий </a:t>
            </a:r>
          </a:p>
          <a:p>
            <a:pPr algn="just">
              <a:buNone/>
            </a:pPr>
            <a:r>
              <a:rPr lang="ru-RU" sz="2400" dirty="0" smtClean="0"/>
              <a:t>роман с майором гвардии Степаном Глебовым. Связь эта </a:t>
            </a:r>
          </a:p>
          <a:p>
            <a:pPr algn="just">
              <a:buNone/>
            </a:pPr>
            <a:r>
              <a:rPr lang="ru-RU" sz="2400" dirty="0" smtClean="0"/>
              <a:t>была открыта в 1718 году, впоследствии чего Глебов был</a:t>
            </a:r>
          </a:p>
          <a:p>
            <a:pPr algn="just">
              <a:buNone/>
            </a:pPr>
            <a:r>
              <a:rPr lang="ru-RU" sz="2400" dirty="0" smtClean="0"/>
              <a:t>казнен (поскольку отказался просить прощение у царя), а</a:t>
            </a:r>
          </a:p>
          <a:p>
            <a:pPr algn="just">
              <a:buNone/>
            </a:pPr>
            <a:r>
              <a:rPr lang="ru-RU" sz="2400" dirty="0" smtClean="0"/>
              <a:t>Евдокия заточена в Шлиссельбургскую крепость. Позже, в </a:t>
            </a:r>
          </a:p>
          <a:p>
            <a:pPr algn="just">
              <a:buNone/>
            </a:pPr>
            <a:r>
              <a:rPr lang="ru-RU" sz="2400" dirty="0" smtClean="0"/>
              <a:t>1727 году она обрела свободу, а скончалась в 1731 году.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6778"/>
            <a:ext cx="4716016" cy="907966"/>
          </a:xfrm>
        </p:spPr>
        <p:txBody>
          <a:bodyPr/>
          <a:lstStyle/>
          <a:p>
            <a:r>
              <a:rPr lang="ru-RU" dirty="0" smtClean="0"/>
              <a:t>Старший сын Алексей.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5364088" cy="51183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/>
              <a:t>Занятому войной и многими</a:t>
            </a:r>
          </a:p>
          <a:p>
            <a:pPr algn="just"/>
            <a:r>
              <a:rPr lang="ru-RU" sz="2200" dirty="0" smtClean="0"/>
              <a:t>государственными заботами</a:t>
            </a:r>
          </a:p>
          <a:p>
            <a:pPr algn="just"/>
            <a:r>
              <a:rPr lang="ru-RU" sz="2200" dirty="0" smtClean="0"/>
              <a:t>Петру недосуг было заниматься </a:t>
            </a:r>
          </a:p>
          <a:p>
            <a:pPr algn="just"/>
            <a:r>
              <a:rPr lang="ru-RU" sz="2200" dirty="0" smtClean="0"/>
              <a:t>воспитанием своего  старшего сына </a:t>
            </a:r>
          </a:p>
          <a:p>
            <a:pPr algn="just"/>
            <a:r>
              <a:rPr lang="ru-RU" sz="2200" dirty="0" smtClean="0"/>
              <a:t>от первого брака – Алексея.  </a:t>
            </a:r>
          </a:p>
          <a:p>
            <a:pPr algn="just"/>
            <a:r>
              <a:rPr lang="ru-RU" sz="2200" dirty="0" smtClean="0"/>
              <a:t>Наследник же не горел желанием </a:t>
            </a:r>
          </a:p>
          <a:p>
            <a:pPr algn="just"/>
            <a:r>
              <a:rPr lang="ru-RU" sz="2200" dirty="0" smtClean="0"/>
              <a:t>учиться, и о себе говорил с долей</a:t>
            </a:r>
          </a:p>
          <a:p>
            <a:pPr algn="just"/>
            <a:r>
              <a:rPr lang="ru-RU" sz="2200" dirty="0" smtClean="0"/>
              <a:t>самокритичности: «Природным </a:t>
            </a:r>
          </a:p>
          <a:p>
            <a:pPr algn="just"/>
            <a:r>
              <a:rPr lang="ru-RU" sz="2200" dirty="0" smtClean="0"/>
              <a:t>умом я не </a:t>
            </a:r>
            <a:r>
              <a:rPr lang="ru-RU" sz="2200" dirty="0" err="1" smtClean="0"/>
              <a:t>дурак</a:t>
            </a:r>
            <a:r>
              <a:rPr lang="ru-RU" sz="2200" dirty="0" smtClean="0"/>
              <a:t>, только труда </a:t>
            </a:r>
          </a:p>
          <a:p>
            <a:pPr algn="just"/>
            <a:r>
              <a:rPr lang="ru-RU" sz="2200" dirty="0" smtClean="0"/>
              <a:t>никакого нести не могу». </a:t>
            </a:r>
          </a:p>
          <a:p>
            <a:pPr algn="just"/>
            <a:r>
              <a:rPr lang="ru-RU" sz="2200" dirty="0" smtClean="0"/>
              <a:t>	Позднее Алексей сблизился с  монахами, с людьми, которых </a:t>
            </a:r>
          </a:p>
          <a:p>
            <a:pPr algn="just"/>
            <a:r>
              <a:rPr lang="ru-RU" sz="2200" dirty="0" smtClean="0"/>
              <a:t>совсем не устраивали петровские </a:t>
            </a:r>
          </a:p>
          <a:p>
            <a:pPr algn="just"/>
            <a:r>
              <a:rPr lang="ru-RU" sz="2200" dirty="0" smtClean="0"/>
              <a:t>преобразования.</a:t>
            </a:r>
          </a:p>
          <a:p>
            <a:endParaRPr lang="ru-RU" dirty="0"/>
          </a:p>
        </p:txBody>
      </p:sp>
      <p:pic>
        <p:nvPicPr>
          <p:cNvPr id="8" name="Содержимое 7" descr="rodilsya_aleksey_petrovich_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14224" y="692696"/>
            <a:ext cx="4129775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4067944" cy="6597352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/>
              <a:t>	</a:t>
            </a:r>
            <a:r>
              <a:rPr lang="ru-RU" sz="2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ru-RU" sz="2100" dirty="0" smtClean="0"/>
              <a:t>о временем государь убедился, что достойного преемника из Алексея не получится. Он потребовал, чтобы царевич отказался от права на трон. Тот согласился, но вскоре бежал в надежде укрыться от гнева отца. Позднее он был возвращен на родину, к отцу.</a:t>
            </a:r>
          </a:p>
          <a:p>
            <a:pPr algn="just"/>
            <a:r>
              <a:rPr lang="ru-RU" sz="2100" dirty="0" smtClean="0"/>
              <a:t>	Следствие, проведенное по «делу царевича», пришло к выводу, что группа лиц, к которой принадлежал и царский сын, готовила заговор с целью устранения  Петра, хотя на самом деле никакого заговора не было. Суд приговорил  Алексея к смертной казне. </a:t>
            </a:r>
          </a:p>
        </p:txBody>
      </p:sp>
      <p:pic>
        <p:nvPicPr>
          <p:cNvPr id="5" name="Содержимое 4" descr="100_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836712"/>
            <a:ext cx="5076056" cy="3927901"/>
          </a:xfrm>
        </p:spPr>
      </p:pic>
      <p:sp>
        <p:nvSpPr>
          <p:cNvPr id="6" name="TextBox 5"/>
          <p:cNvSpPr txBox="1"/>
          <p:nvPr/>
        </p:nvSpPr>
        <p:spPr>
          <a:xfrm>
            <a:off x="4716016" y="472514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>допрашивает царевича Алексея в Петергофе. Н.Н. Ге. 1871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6778"/>
            <a:ext cx="5040560" cy="403910"/>
          </a:xfrm>
        </p:spPr>
        <p:txBody>
          <a:bodyPr>
            <a:normAutofit/>
          </a:bodyPr>
          <a:lstStyle/>
          <a:p>
            <a:r>
              <a:rPr lang="ru-RU" dirty="0" smtClean="0"/>
              <a:t>Екатерина </a:t>
            </a:r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692696"/>
            <a:ext cx="5076056" cy="6165304"/>
          </a:xfrm>
        </p:spPr>
        <p:txBody>
          <a:bodyPr>
            <a:noAutofit/>
          </a:bodyPr>
          <a:lstStyle/>
          <a:p>
            <a:pPr algn="just"/>
            <a:r>
              <a:rPr lang="en-US" sz="2100" dirty="0" smtClean="0"/>
              <a:t>	</a:t>
            </a:r>
            <a:r>
              <a:rPr lang="ru-RU" sz="2100" dirty="0" smtClean="0"/>
              <a:t>Осенью 1703 года Петр впервые встретился с молодой женщиной в доме Меншикова.</a:t>
            </a:r>
            <a:br>
              <a:rPr lang="ru-RU" sz="2100" dirty="0" smtClean="0"/>
            </a:br>
            <a:r>
              <a:rPr lang="ru-RU" sz="2100" dirty="0" smtClean="0"/>
              <a:t>Вскоре он забрал ее к себе. Через несколько лет Марта крестилась в православие и стала называться Екатериной Алексеевной Михайловой: крестным отцом ее был царевич Алексей Петрович, а фамилией Михайлов иногда представлялся сам Петр, если хотел сохранить инкогнито.</a:t>
            </a:r>
            <a:br>
              <a:rPr lang="ru-RU" sz="2100" dirty="0" smtClean="0"/>
            </a:br>
            <a:r>
              <a:rPr lang="ru-RU" sz="2100" dirty="0" smtClean="0"/>
              <a:t>Катерина была единственной, кто не боялся подходить к царю во время его знаменитых припадков гнева и умел сладить с часто случавшимися у него приступами головной боли. Она брала в руки его голову и ласково гладила до тех пор, пока царь не засыпал.</a:t>
            </a:r>
            <a:br>
              <a:rPr lang="ru-RU" sz="2100" dirty="0" smtClean="0"/>
            </a:br>
            <a:endParaRPr lang="ru-RU" sz="2100" dirty="0"/>
          </a:p>
        </p:txBody>
      </p:sp>
      <p:pic>
        <p:nvPicPr>
          <p:cNvPr id="5" name="Содержимое 4" descr="PorteretEI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4067944" cy="5105135"/>
          </a:xfrm>
        </p:spPr>
      </p:pic>
      <p:sp>
        <p:nvSpPr>
          <p:cNvPr id="6" name="TextBox 5"/>
          <p:cNvSpPr txBox="1"/>
          <p:nvPr/>
        </p:nvSpPr>
        <p:spPr>
          <a:xfrm>
            <a:off x="5148064" y="5661248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Нантье</a:t>
            </a:r>
            <a:r>
              <a:rPr lang="ru-RU" sz="1600" dirty="0" smtClean="0"/>
              <a:t> Ж.-М. - Портрет Екатерины Алексеевны. Первая половина XVIII в. Хромолитография с портрета.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00_00asss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632848" cy="6857999"/>
          </a:xfrm>
        </p:spPr>
      </p:pic>
      <p:sp>
        <p:nvSpPr>
          <p:cNvPr id="8" name="TextBox 7"/>
          <p:cNvSpPr txBox="1"/>
          <p:nvPr/>
        </p:nvSpPr>
        <p:spPr>
          <a:xfrm>
            <a:off x="8639944" y="548680"/>
            <a:ext cx="504056" cy="5909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32656"/>
            <a:ext cx="6228184" cy="626469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	Официальное их венчание состоялось 19 февраля 1712 года в Петербурге.</a:t>
            </a:r>
            <a:br>
              <a:rPr lang="ru-RU" sz="2200" dirty="0" smtClean="0"/>
            </a:br>
            <a:r>
              <a:rPr lang="ru-RU" sz="2200" dirty="0" smtClean="0"/>
              <a:t>За время невенчанного и венчанного супружества Екатерина родила от Петра Алексеевича 11 детей, но до взрослого возраста дожили только две дочери – Анна и Елизавета.</a:t>
            </a:r>
          </a:p>
          <a:p>
            <a:pPr algn="just"/>
            <a:r>
              <a:rPr lang="ru-RU" sz="2200" dirty="0" smtClean="0"/>
              <a:t>	По возвращении в Санкт-Петербург из Персидского похода Петр решил короновать супругу.  Не имея наследников мужского пола, он рассчитывал оставить трон ей. Коронация состоялась 7 мая 1724 года в Москве в виде пышного торжества.</a:t>
            </a:r>
          </a:p>
          <a:p>
            <a:pPr algn="just"/>
            <a:r>
              <a:rPr lang="ru-RU" sz="2200" dirty="0" smtClean="0"/>
              <a:t>	После смерти Петра Екатерина Алексеевна при поддержке сподвижников великого царя и гвардейских полков правила и вошла в историю как Екатерина </a:t>
            </a:r>
            <a:r>
              <a:rPr lang="en-US" sz="2200" dirty="0" smtClean="0"/>
              <a:t>I.</a:t>
            </a:r>
            <a:r>
              <a:rPr lang="ru-RU" sz="2200" dirty="0" smtClean="0"/>
              <a:t> Скончалась она в 1727 году.</a:t>
            </a:r>
            <a:endParaRPr lang="ru-RU" sz="2200" dirty="0"/>
          </a:p>
        </p:txBody>
      </p:sp>
      <p:pic>
        <p:nvPicPr>
          <p:cNvPr id="5" name="Содержимое 4" descr="15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12246" y="1196752"/>
            <a:ext cx="2931754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978896" cy="691942"/>
          </a:xfrm>
        </p:spPr>
        <p:txBody>
          <a:bodyPr/>
          <a:lstStyle/>
          <a:p>
            <a:r>
              <a:rPr lang="ru-RU" dirty="0" smtClean="0"/>
              <a:t>Кончина императора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5004048" cy="54510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2100" dirty="0" smtClean="0"/>
              <a:t>етр умер 28 января 1725 г. на руках Екатерины </a:t>
            </a:r>
            <a:r>
              <a:rPr lang="en-US" sz="2100" dirty="0" smtClean="0"/>
              <a:t>I</a:t>
            </a:r>
            <a:r>
              <a:rPr lang="ru-RU" sz="2100" dirty="0" smtClean="0"/>
              <a:t>, не оставив распоряжения о преемнике. В страшных мучениях, вызванных злокачественным заболеванием предстательной железы или мочекаменной болезнью, он, по недостаточно доказанной версии, смог написать лишь два слова: «Отдайте все…….» Император не оставил после себя сыновей и реальными претендентами на престол после смерти императора оказались его жена Екатерина и внук Петр – сын казненного царевича Алексея.</a:t>
            </a:r>
            <a:endParaRPr lang="ru-RU" sz="2100" dirty="0"/>
          </a:p>
        </p:txBody>
      </p:sp>
      <p:pic>
        <p:nvPicPr>
          <p:cNvPr id="5" name="Содержимое 4" descr="Deathbed_portrait_of_Peter_I_by_I.Nikitin_(1725,_Russian_museum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4139952" cy="5795932"/>
          </a:xfrm>
        </p:spPr>
      </p:pic>
      <p:sp>
        <p:nvSpPr>
          <p:cNvPr id="6" name="TextBox 5"/>
          <p:cNvSpPr txBox="1"/>
          <p:nvPr/>
        </p:nvSpPr>
        <p:spPr>
          <a:xfrm>
            <a:off x="5148064" y="6021288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> на смертном ложе. И.Н. Никитин. Холст, масло. 1725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6131024" cy="475918"/>
          </a:xfrm>
        </p:spPr>
        <p:txBody>
          <a:bodyPr>
            <a:normAutofit/>
          </a:bodyPr>
          <a:lstStyle/>
          <a:p>
            <a:r>
              <a:rPr lang="en-US" dirty="0" smtClean="0"/>
              <a:t>5 </a:t>
            </a:r>
            <a:r>
              <a:rPr lang="ru-RU" dirty="0" smtClean="0"/>
              <a:t>интересных фактов о Петре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4860032" cy="55446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</a:t>
            </a:r>
            <a:r>
              <a:rPr lang="ru-RU" sz="2200" dirty="0" smtClean="0"/>
              <a:t>Согласно историческим документам, Петр I был достаточно высоким, даже по нынешним мерам, человеком. Его рост, по некоторым источникам, составлял больше двух метров. Но при этом, обувь он носил лишь 38-го размера. При таком высоком росте он и богатырским телосложением не отличался. Сохранившаяся одежда Императора — 48-го размера. Руки Петра были также небольшие, и его плечи узкие для его роста. Голова его тоже была мала по сравнению с телом.</a:t>
            </a:r>
            <a:endParaRPr lang="ru-RU" sz="2200" dirty="0"/>
          </a:p>
        </p:txBody>
      </p:sp>
      <p:pic>
        <p:nvPicPr>
          <p:cNvPr id="9" name="Содержимое 8" descr="040.2._SPb._Pamyatn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744416" cy="5591661"/>
          </a:xfrm>
        </p:spPr>
      </p:pic>
      <p:sp>
        <p:nvSpPr>
          <p:cNvPr id="10" name="TextBox 9"/>
          <p:cNvSpPr txBox="1"/>
          <p:nvPr/>
        </p:nvSpPr>
        <p:spPr>
          <a:xfrm>
            <a:off x="4860032" y="6237312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Петру </a:t>
            </a:r>
            <a:r>
              <a:rPr lang="en-US" dirty="0" smtClean="0"/>
              <a:t>I</a:t>
            </a:r>
            <a:r>
              <a:rPr lang="ru-RU" dirty="0" smtClean="0"/>
              <a:t> в Петропавловской крепости (Санкт-Петербург)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643192" cy="691942"/>
          </a:xfrm>
        </p:spPr>
        <p:txBody>
          <a:bodyPr/>
          <a:lstStyle/>
          <a:p>
            <a:r>
              <a:rPr lang="ru-RU" dirty="0" smtClean="0"/>
              <a:t>5 интересных фактов о </a:t>
            </a:r>
            <a:r>
              <a:rPr lang="ru-RU" dirty="0" err="1" smtClean="0"/>
              <a:t>петре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8892480" cy="18002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</a:t>
            </a:r>
            <a:r>
              <a:rPr lang="ru-RU" sz="2400" dirty="0" smtClean="0"/>
              <a:t>Среди многих увлечений государя была медицина, но более всего он испытывал пристрастие к стоматологии. Он любил выдирать больные зубы. Как и многие страстные натуры, царь иногда увлекался, тогда мог удалить и здоровые зубы.</a:t>
            </a:r>
            <a:endParaRPr lang="ru-RU" sz="2400" dirty="0"/>
          </a:p>
        </p:txBody>
      </p:sp>
      <p:pic>
        <p:nvPicPr>
          <p:cNvPr id="7" name="Содержимое 6" descr="f27135e3-276a-4bb4-8963-f080c9e410e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649413"/>
            <a:ext cx="5611449" cy="420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75240" cy="547926"/>
          </a:xfrm>
        </p:spPr>
        <p:txBody>
          <a:bodyPr/>
          <a:lstStyle/>
          <a:p>
            <a:r>
              <a:rPr lang="ru-RU" dirty="0" smtClean="0"/>
              <a:t>5 интересных фактов о </a:t>
            </a:r>
            <a:r>
              <a:rPr lang="ru-RU" dirty="0" err="1" smtClean="0"/>
              <a:t>петре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4860032" cy="58052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 </a:t>
            </a:r>
            <a:r>
              <a:rPr lang="ru-RU" sz="2400" dirty="0" smtClean="0"/>
              <a:t>Из своего путешествия в Голландию Петр привез на родину множество интересных вещей. Были среди новинок и тюльпаны. В Россию луковицы этих растений завезли в 1702 году. Царь-реформатор был столь очарован этими прекрасными растениями, что создал специальную «садовую контору», отвечающую за  выписку заморских цветов.</a:t>
            </a:r>
            <a:endParaRPr lang="ru-RU" sz="2400" dirty="0"/>
          </a:p>
        </p:txBody>
      </p:sp>
      <p:pic>
        <p:nvPicPr>
          <p:cNvPr id="5" name="Содержимое 4" descr="petr1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96062" y="1628800"/>
            <a:ext cx="4247938" cy="3325063"/>
          </a:xfrm>
        </p:spPr>
      </p:pic>
      <p:sp>
        <p:nvSpPr>
          <p:cNvPr id="6" name="TextBox 5"/>
          <p:cNvSpPr txBox="1"/>
          <p:nvPr/>
        </p:nvSpPr>
        <p:spPr>
          <a:xfrm>
            <a:off x="5292080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Петр </a:t>
            </a:r>
            <a:r>
              <a:rPr lang="en-US" dirty="0" smtClean="0"/>
              <a:t>I</a:t>
            </a:r>
            <a:r>
              <a:rPr lang="ru-RU" dirty="0" smtClean="0"/>
              <a:t> в молодости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08512" cy="864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5 интересных фактов о </a:t>
            </a:r>
            <a:r>
              <a:rPr lang="ru-RU" dirty="0" err="1" smtClean="0"/>
              <a:t>петре</a:t>
            </a:r>
            <a:r>
              <a:rPr lang="ru-RU" dirty="0" smtClean="0"/>
              <a:t> </a:t>
            </a:r>
            <a:r>
              <a:rPr lang="en-US" dirty="0" smtClean="0"/>
              <a:t>I.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4716016" cy="497436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</a:t>
            </a:r>
            <a:r>
              <a:rPr lang="ru-RU" sz="2200" dirty="0" smtClean="0"/>
              <a:t>Петр освоил за свою жизнь множество ремесел. Он научился кораблестроению, навигации, изготовлению часов, брал уроки рисования и граверного дела, учился изготовлять бумагу, осваивал ремесло плотника, каменщика, садовника, а также посещал анатомический театр, где изучал строение человеческого тела и практиковался в хирургии.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94928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</a:t>
            </a:r>
            <a:r>
              <a:rPr lang="ru-RU" dirty="0" err="1" smtClean="0"/>
              <a:t>Бернштам</a:t>
            </a:r>
            <a:r>
              <a:rPr lang="ru-RU" dirty="0" smtClean="0"/>
              <a:t>. Памятник Петру I "Царь-плотник« (Санкт-Петербург)</a:t>
            </a:r>
            <a:endParaRPr lang="ru-RU" dirty="0"/>
          </a:p>
        </p:txBody>
      </p:sp>
      <p:pic>
        <p:nvPicPr>
          <p:cNvPr id="9" name="Содержимое 8" descr="427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19074" y="0"/>
            <a:ext cx="4024926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835958"/>
          </a:xfrm>
        </p:spPr>
        <p:txBody>
          <a:bodyPr/>
          <a:lstStyle/>
          <a:p>
            <a:r>
              <a:rPr lang="ru-RU" dirty="0" smtClean="0"/>
              <a:t>5 интересных фактов о </a:t>
            </a:r>
            <a:r>
              <a:rPr lang="ru-RU" dirty="0" err="1" smtClean="0"/>
              <a:t>петре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4355976" cy="54510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sz="2300" dirty="0" smtClean="0"/>
              <a:t>Петр </a:t>
            </a:r>
            <a:r>
              <a:rPr lang="en-US" sz="2300" dirty="0" smtClean="0"/>
              <a:t>I</a:t>
            </a:r>
            <a:r>
              <a:rPr lang="ru-RU" sz="2300" dirty="0" smtClean="0"/>
              <a:t> указами от 19 и 20 декабря 1699 года реформировал календарь. Отныне предписывалось производить исчисление лет не  от сотворения мира, а от Рождества Христова, а </a:t>
            </a:r>
            <a:r>
              <a:rPr lang="ru-RU" sz="2300" dirty="0" err="1" smtClean="0"/>
              <a:t>новолетие</a:t>
            </a:r>
            <a:r>
              <a:rPr lang="ru-RU" sz="2300" dirty="0" smtClean="0"/>
              <a:t> начинать не с 1 сентября, а с 1 января, как было принято во многих странах Европы.</a:t>
            </a:r>
            <a:endParaRPr lang="ru-RU" sz="2300" dirty="0"/>
          </a:p>
        </p:txBody>
      </p:sp>
      <p:pic>
        <p:nvPicPr>
          <p:cNvPr id="5" name="Содержимое 4" descr="4830_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92850" y="1484784"/>
            <a:ext cx="4751150" cy="399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76395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6156176" cy="54510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2400" dirty="0" smtClean="0"/>
              <a:t> личностью Петра </a:t>
            </a:r>
            <a:r>
              <a:rPr lang="en-US" sz="2400" dirty="0" smtClean="0"/>
              <a:t>I</a:t>
            </a:r>
            <a:r>
              <a:rPr lang="ru-RU" sz="2400" dirty="0" smtClean="0"/>
              <a:t> связано укрепление Российского государства. Оно преодолело отсталость от передовых стран Западной Европы и заметно продвинулось вперед по пути экономического и культурного развития. Петр</a:t>
            </a:r>
            <a:r>
              <a:rPr lang="en-US" sz="2400" dirty="0" smtClean="0"/>
              <a:t> I</a:t>
            </a:r>
            <a:r>
              <a:rPr lang="ru-RU" sz="2400" dirty="0" smtClean="0"/>
              <a:t> преданно служил Отечеству, ставя превыше всего идею «государственного интереса». Он внес огромный личный вклад в управление Россией, привлекая к участию в делах одаренных и талантливых людей. Своим неустанным трудом и самопожертвованием во имя блага державы Петр Великий снискал благодарность потомков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Petr_Velikij_Pervyj_lgepetr_1_obman_falsifikatsiya_ja_rus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404938"/>
            <a:ext cx="2987824" cy="545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340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Биография. </a:t>
            </a:r>
            <a:br>
              <a:rPr lang="ru-RU" dirty="0" smtClean="0"/>
            </a:br>
            <a:r>
              <a:rPr lang="ru-RU" dirty="0" smtClean="0"/>
              <a:t>РАННИЕ ГОДЫ и восхождение на престол.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5940152" cy="5451036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Петр I </a:t>
            </a:r>
            <a:r>
              <a:rPr lang="ru-RU" sz="2400" dirty="0" smtClean="0"/>
              <a:t>– младший сын царя Алексея Михайловича от второго брака с Натальей Нарышкиной – родился 30 мая 1672 года. В детстве Петр получил домашнее образование, с юных лет знал немецкий язык, затем изучал голландский, английский и французский языки. С помощью дворцовых мастеров освоил много ремесел (столярное, токарное, оружейное, кузнечное и др.). Будущий император был физически крепкий, подвижный, любознательный и способный, обладал хорошей памятью.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97094" y="1556792"/>
            <a:ext cx="3194537" cy="4680520"/>
          </a:xfrm>
        </p:spPr>
      </p:pic>
      <p:sp>
        <p:nvSpPr>
          <p:cNvPr id="10" name="TextBox 9"/>
          <p:cNvSpPr txBox="1"/>
          <p:nvPr/>
        </p:nvSpPr>
        <p:spPr>
          <a:xfrm>
            <a:off x="6084168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в детстве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5004048" cy="659735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В апреле 1682 года Петр был возведен на престол после смерти бездетного царя Федорова Алексеевича в обход своего сводного старшего брата Ивана. Однако сестра Петра и Ивана – царевна Софья и родственники первой жены Алексея Михайловича – Милославские использовали стрелецкое восстание в Москве для дворцового переворота. В мае 1682 года приверженцы и родственники Нарышкиных были убиты или сосланы, "старшим" царем был объявлен Иван, а Петр – "младшим" царем при правительнице Софье.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79715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>в юности</a:t>
            </a:r>
            <a:endParaRPr lang="ru-RU" dirty="0"/>
          </a:p>
        </p:txBody>
      </p:sp>
      <p:pic>
        <p:nvPicPr>
          <p:cNvPr id="6" name="Содержимое 5" descr="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69310" y="1484784"/>
            <a:ext cx="4174690" cy="3339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4860032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Во 2-й половине 1680-х годов начались столкновения между Петром и Софьей Алексеевной, стремившейся к единовластию. В августе 1689 года, получив известия о подготовке Софьей дворцового переворота, Петр поспешно уехал из Преображенского в Троице-Сергиев монастырь, куда прибыли верные ему войска и его сторонники. Вооруженные отряды дворян, собранные гонцами Петра I, окружили Москву, Софья была отрешена от власти и заключена в Новодевичий монастырь, ее приближенные сосланы или казнены.</a:t>
            </a:r>
          </a:p>
          <a:p>
            <a:pPr algn="just"/>
            <a:r>
              <a:rPr lang="ru-RU" sz="2800" dirty="0" smtClean="0"/>
              <a:t>После смерти Ивана Алексеевича (1696) Петр I стал единодержавным царем.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ofj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56705"/>
            <a:ext cx="4211961" cy="5964583"/>
          </a:xfrm>
        </p:spPr>
      </p:pic>
      <p:sp>
        <p:nvSpPr>
          <p:cNvPr id="6" name="TextBox 5"/>
          <p:cNvSpPr txBox="1"/>
          <p:nvPr/>
        </p:nvSpPr>
        <p:spPr>
          <a:xfrm>
            <a:off x="4932040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Царевна Софья Алексеевна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4834880" cy="691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Вклад в судьбу </a:t>
            </a:r>
            <a:r>
              <a:rPr lang="ru-RU" dirty="0" err="1" smtClean="0"/>
              <a:t>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5364088" cy="561662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Правление Петра Великого продолжалось 36 лет, и 28 из них Россия находилась в состоянии войны. Петровские реформы тесно связаны с решением внешнеполитических задач, стоявших перед русским государством. Огромную роль в осуществлении необходимых преобразований сыграла личность самого Петра </a:t>
            </a:r>
            <a:r>
              <a:rPr lang="en-US" sz="2600" dirty="0" smtClean="0"/>
              <a:t>I</a:t>
            </a:r>
            <a:r>
              <a:rPr lang="ru-RU" sz="2600" dirty="0" smtClean="0"/>
              <a:t>, не щадившего ради блага Отечества ни себя, ни других. </a:t>
            </a:r>
            <a:endParaRPr lang="ru-RU" sz="2600" dirty="0"/>
          </a:p>
        </p:txBody>
      </p:sp>
      <p:pic>
        <p:nvPicPr>
          <p:cNvPr id="10" name="Содержимое 9" descr="pic-pe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5335" y="476672"/>
            <a:ext cx="3828665" cy="5616624"/>
          </a:xfrm>
        </p:spPr>
      </p:pic>
      <p:sp>
        <p:nvSpPr>
          <p:cNvPr id="11" name="TextBox 10"/>
          <p:cNvSpPr txBox="1"/>
          <p:nvPr/>
        </p:nvSpPr>
        <p:spPr>
          <a:xfrm>
            <a:off x="5508104" y="6021288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Крюков.</a:t>
            </a:r>
            <a:br>
              <a:rPr lang="ru-RU" dirty="0" smtClean="0"/>
            </a:br>
            <a:r>
              <a:rPr lang="ru-RU" dirty="0" smtClean="0"/>
              <a:t>Портрет Императора Петра 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778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Вклад в судьбу России. Петровские реформы.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84864" cy="7060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Вклад в судьбу России. </a:t>
            </a:r>
            <a:br>
              <a:rPr lang="ru-RU" sz="3600" b="1" dirty="0" smtClean="0"/>
            </a:br>
            <a:r>
              <a:rPr lang="ru-RU" sz="3600" b="1" dirty="0" smtClean="0"/>
              <a:t>Петровские реформы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412776"/>
          <a:ext cx="789084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9221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Вклад в судьбу России.</a:t>
            </a:r>
            <a:br>
              <a:rPr lang="ru-RU" sz="3600" b="1" dirty="0" smtClean="0"/>
            </a:br>
            <a:r>
              <a:rPr lang="ru-RU" sz="3600" b="1" dirty="0" smtClean="0"/>
              <a:t>Петровские реформы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924</TotalTime>
  <Words>1145</Words>
  <Application>Microsoft Office PowerPoint</Application>
  <PresentationFormat>Экран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Презентация PowerPoint</vt:lpstr>
      <vt:lpstr>Презентация PowerPoint</vt:lpstr>
      <vt:lpstr>Биография.  РАННИЕ ГОДЫ и восхождение на престол.</vt:lpstr>
      <vt:lpstr>Презентация PowerPoint</vt:lpstr>
      <vt:lpstr>Презентация PowerPoint</vt:lpstr>
      <vt:lpstr>Вклад в судьбу россии.</vt:lpstr>
      <vt:lpstr>Вклад в судьбу России. Петровские реформы.</vt:lpstr>
      <vt:lpstr>Вклад в судьбу России.  Петровские реформы.</vt:lpstr>
      <vt:lpstr>Вклад в судьбу России. Петровские реформы. </vt:lpstr>
      <vt:lpstr>Вклад в судьбу россии.  Итоги реформ петра i.</vt:lpstr>
      <vt:lpstr>Вклад в судьбу России. Внешняя политика Петра I.</vt:lpstr>
      <vt:lpstr>Вклад в судьбу России. Внешняя политика Петра I. </vt:lpstr>
      <vt:lpstr>Вклад в судьбу россии. Основание петербурга.</vt:lpstr>
      <vt:lpstr>Презентация PowerPoint</vt:lpstr>
      <vt:lpstr>По воле сердца и судьбы.  Личная жизнь. </vt:lpstr>
      <vt:lpstr>Презентация PowerPoint</vt:lpstr>
      <vt:lpstr>Старший сын Алексей.</vt:lpstr>
      <vt:lpstr>Презентация PowerPoint</vt:lpstr>
      <vt:lpstr>Екатерина I.</vt:lpstr>
      <vt:lpstr>Презентация PowerPoint</vt:lpstr>
      <vt:lpstr>Кончина императора</vt:lpstr>
      <vt:lpstr>5 интересных фактов о Петре I.</vt:lpstr>
      <vt:lpstr>5 интересных фактов о петре I.</vt:lpstr>
      <vt:lpstr>5 интересных фактов о петре I.</vt:lpstr>
      <vt:lpstr>5 интересных фактов о петре I.</vt:lpstr>
      <vt:lpstr>5 интересных фактов о петре I.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GHOST</cp:lastModifiedBy>
  <cp:revision>92</cp:revision>
  <dcterms:created xsi:type="dcterms:W3CDTF">2016-06-22T11:27:33Z</dcterms:created>
  <dcterms:modified xsi:type="dcterms:W3CDTF">2020-11-11T04:58:57Z</dcterms:modified>
</cp:coreProperties>
</file>