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flfvkfyf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132856"/>
            <a:ext cx="3672408" cy="170216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Экзамен по ПМ .03. «Выполнение механизированных работ в животноводстве»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 «Мастер сельскохозяйственного производства»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Содержание доклада</a:t>
            </a:r>
            <a:endParaRPr lang="ru-RU" dirty="0"/>
          </a:p>
          <a:p>
            <a:r>
              <a:rPr lang="ru-RU" dirty="0"/>
              <a:t>В докладе должны быть отражены следующие основные моменты:</a:t>
            </a:r>
          </a:p>
          <a:p>
            <a:r>
              <a:rPr lang="ru-RU" dirty="0"/>
              <a:t>  цель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Задачи</a:t>
            </a:r>
          </a:p>
          <a:p>
            <a:r>
              <a:rPr lang="ru-RU" dirty="0" smtClean="0"/>
              <a:t>Актуальность выбранной темы</a:t>
            </a:r>
            <a:endParaRPr lang="ru-RU" dirty="0"/>
          </a:p>
          <a:p>
            <a:r>
              <a:rPr lang="ru-RU" dirty="0"/>
              <a:t>  изложение основных результатов работы;</a:t>
            </a:r>
          </a:p>
          <a:p>
            <a:r>
              <a:rPr lang="ru-RU" dirty="0"/>
              <a:t>  краткие выводы по  результатам работы;</a:t>
            </a:r>
          </a:p>
          <a:p>
            <a:r>
              <a:rPr lang="ru-RU" dirty="0"/>
              <a:t>При защите </a:t>
            </a:r>
            <a:r>
              <a:rPr lang="ru-RU" dirty="0" smtClean="0"/>
              <a:t>ЭР  </a:t>
            </a:r>
            <a:r>
              <a:rPr lang="ru-RU" dirty="0"/>
              <a:t>в </a:t>
            </a:r>
            <a:r>
              <a:rPr lang="ru-RU" dirty="0" smtClean="0"/>
              <a:t>ЭК </a:t>
            </a:r>
            <a:r>
              <a:rPr lang="ru-RU" dirty="0"/>
              <a:t>рекомендуется пользоваться кратким планом доклада или тезисами к нему.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81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Процедура защиты</a:t>
            </a:r>
            <a:endParaRPr lang="ru-RU" dirty="0"/>
          </a:p>
          <a:p>
            <a:r>
              <a:rPr lang="ru-RU" dirty="0"/>
              <a:t>   </a:t>
            </a:r>
            <a:r>
              <a:rPr lang="ru-RU" dirty="0" smtClean="0"/>
              <a:t>Защита экзаменационной  </a:t>
            </a:r>
            <a:r>
              <a:rPr lang="ru-RU" dirty="0"/>
              <a:t>работы осуществляется на заседании </a:t>
            </a:r>
            <a:r>
              <a:rPr lang="ru-RU" dirty="0" smtClean="0"/>
              <a:t>экзаменационной  </a:t>
            </a:r>
            <a:r>
              <a:rPr lang="ru-RU" dirty="0"/>
              <a:t>комиссии </a:t>
            </a:r>
            <a:r>
              <a:rPr lang="ru-RU" dirty="0" smtClean="0"/>
              <a:t>, </a:t>
            </a:r>
            <a:r>
              <a:rPr lang="ru-RU" dirty="0"/>
              <a:t>состав которой определяется директором образовательного учреждения.</a:t>
            </a:r>
          </a:p>
          <a:p>
            <a:r>
              <a:rPr lang="ru-RU" dirty="0"/>
              <a:t>Председатель </a:t>
            </a:r>
            <a:r>
              <a:rPr lang="ru-RU" dirty="0" smtClean="0"/>
              <a:t>ЭК </a:t>
            </a:r>
            <a:r>
              <a:rPr lang="ru-RU" dirty="0"/>
              <a:t>называет фамилию, имя, отчество выпускника, тему  письменной экзаменационной  работы.</a:t>
            </a:r>
          </a:p>
          <a:p>
            <a:r>
              <a:rPr lang="ru-RU" dirty="0"/>
              <a:t>       </a:t>
            </a:r>
            <a:r>
              <a:rPr lang="ru-RU" dirty="0" smtClean="0"/>
              <a:t>обучающемуся  </a:t>
            </a:r>
            <a:r>
              <a:rPr lang="ru-RU" dirty="0"/>
              <a:t>предоставляется слово для доклада (время доклада не более 10 мин).</a:t>
            </a:r>
          </a:p>
          <a:p>
            <a:r>
              <a:rPr lang="ru-RU" dirty="0"/>
              <a:t>   По окончании доклада автору работы задаются вопросы членами </a:t>
            </a:r>
            <a:r>
              <a:rPr lang="ru-RU" dirty="0" smtClean="0"/>
              <a:t>ЭК</a:t>
            </a:r>
            <a:r>
              <a:rPr lang="ru-RU" dirty="0"/>
              <a:t>. Докладчику может быть задан любой вопрос по содержанию работы, а также вопросы общего характера с целью выяснения степени его самостоятельности и умения ориентироваться в профессиональных вопросах, степени  </a:t>
            </a:r>
            <a:r>
              <a:rPr lang="ru-RU" dirty="0" err="1"/>
              <a:t>сформированности</a:t>
            </a:r>
            <a:r>
              <a:rPr lang="ru-RU" dirty="0"/>
              <a:t>   общих и профессиональных  компетенций.</a:t>
            </a:r>
          </a:p>
          <a:p>
            <a:r>
              <a:rPr lang="ru-RU" dirty="0" smtClean="0"/>
              <a:t>Общая </a:t>
            </a:r>
            <a:r>
              <a:rPr lang="ru-RU" dirty="0"/>
              <a:t>длительность защиты одной работы - не более </a:t>
            </a:r>
            <a:r>
              <a:rPr lang="ru-RU" dirty="0" smtClean="0"/>
              <a:t>10 </a:t>
            </a:r>
            <a:r>
              <a:rPr lang="ru-RU" dirty="0"/>
              <a:t>минут.</a:t>
            </a:r>
          </a:p>
          <a:p>
            <a:r>
              <a:rPr lang="ru-RU" dirty="0"/>
              <a:t>      Результаты </a:t>
            </a:r>
            <a:r>
              <a:rPr lang="ru-RU" dirty="0" smtClean="0"/>
              <a:t>ЭР  </a:t>
            </a:r>
            <a:r>
              <a:rPr lang="ru-RU" dirty="0"/>
              <a:t>определяются оценками "отлично", "хорошо", "удовлетворительно", "неудовлетворительно" и объявляются в тот же день после оформления в установленном порядке протоколов заседаний </a:t>
            </a:r>
            <a:r>
              <a:rPr lang="ru-RU" dirty="0" smtClean="0"/>
              <a:t>экзаменационных </a:t>
            </a:r>
            <a:r>
              <a:rPr lang="ru-RU" dirty="0"/>
              <a:t>комиссий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результатам экзамена выставляется оценка по ПМ 03 «Выполнение механизированных работ в животноводстве» освоен или </a:t>
            </a:r>
            <a:r>
              <a:rPr lang="ru-RU" dirty="0" smtClean="0"/>
              <a:t>не освоен</a:t>
            </a:r>
            <a:endParaRPr lang="ru-RU" dirty="0"/>
          </a:p>
          <a:p>
            <a:r>
              <a:rPr lang="ru-RU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86723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 </a:t>
            </a:r>
            <a:r>
              <a:rPr lang="ru-RU" b="1" dirty="0"/>
              <a:t>Требования к мультимедийному сопровождению ПЭР.</a:t>
            </a:r>
            <a:endParaRPr lang="ru-RU" dirty="0"/>
          </a:p>
          <a:p>
            <a:r>
              <a:rPr lang="ru-RU" dirty="0"/>
              <a:t>     Основные результаты могут быть представлены в мультимедийном исполнении (презентация, видеоролик).  Электронная презентация  разрабатывается в целях сопровождения </a:t>
            </a:r>
            <a:r>
              <a:rPr lang="ru-RU" dirty="0" smtClean="0"/>
              <a:t>ЭР</a:t>
            </a:r>
            <a:r>
              <a:rPr lang="ru-RU" dirty="0"/>
              <a:t>, позволяет в наглядной  и доступной форме представить полноту, структуру своей работы. Компьютерная презентация разрабатывается в программе </a:t>
            </a:r>
            <a:r>
              <a:rPr lang="en-US" dirty="0"/>
              <a:t>Microsoft PowerPoint</a:t>
            </a:r>
            <a:r>
              <a:rPr lang="ru-RU" dirty="0"/>
              <a:t> , объём презентации- </a:t>
            </a:r>
            <a:r>
              <a:rPr lang="ru-RU" dirty="0" smtClean="0"/>
              <a:t>10-15 </a:t>
            </a:r>
            <a:r>
              <a:rPr lang="ru-RU" dirty="0"/>
              <a:t>слайдов. </a:t>
            </a:r>
          </a:p>
          <a:p>
            <a:r>
              <a:rPr lang="ru-RU" dirty="0"/>
              <a:t>     Слайд №1 должен содержать следующую информацию: название ОУ, тему ПЭР, фамилию, имя, отчество исполнителя, руководителя, год.</a:t>
            </a:r>
          </a:p>
          <a:p>
            <a:r>
              <a:rPr lang="ru-RU" dirty="0"/>
              <a:t>Предпочтительное оформление презентации – применение цветовых схем «светлый текст на темном фоне» или «темный текст на белом фоне».</a:t>
            </a:r>
          </a:p>
          <a:p>
            <a:r>
              <a:rPr lang="ru-RU" dirty="0"/>
              <a:t>Допускаемый размер шрифта – не менее 20 пт.</a:t>
            </a:r>
          </a:p>
          <a:p>
            <a:r>
              <a:rPr lang="ru-RU" dirty="0"/>
              <a:t>Рекомендуемый размер шрифта ≥ 24 пт.</a:t>
            </a:r>
          </a:p>
          <a:p>
            <a:r>
              <a:rPr lang="ru-RU" dirty="0"/>
              <a:t>       Максимальное количество текстовой информации на одном слайде – 10 строк текста, максимальное количество графической информации на одном слайде – 2 рисунка (фотографии, схемы и т.д.) с текстовыми комментариями . Желательно, чтобы на слайдах оставались поля, не менее 1 см с каждой стороны. </a:t>
            </a:r>
          </a:p>
          <a:p>
            <a:r>
              <a:rPr lang="ru-RU" b="1" dirty="0"/>
              <a:t>    </a:t>
            </a:r>
            <a:r>
              <a:rPr lang="ru-RU" dirty="0"/>
              <a:t>Культура исполнения: аккуратность  расположения элементов на слайдах, подбор шрифтов и цвета, обоснованность использования тех или иных цветовых решений. </a:t>
            </a:r>
          </a:p>
          <a:p>
            <a:r>
              <a:rPr lang="ru-RU" dirty="0"/>
              <a:t>   Презентация должна быть выразительной, информативной, лаконичной, логичной и убедительной. Общее впечатление от презентации должно работать на главную идею.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276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Жду ваших работ по электронной почте: </a:t>
            </a:r>
            <a:r>
              <a:rPr lang="en-US" dirty="0" smtClean="0">
                <a:hlinkClick r:id="rId2"/>
              </a:rPr>
              <a:t>vflfvkfyf@gmail.com</a:t>
            </a:r>
            <a:r>
              <a:rPr lang="ru-RU" dirty="0" smtClean="0"/>
              <a:t> с уважением </a:t>
            </a:r>
            <a:r>
              <a:rPr lang="ru-RU" dirty="0" err="1" smtClean="0"/>
              <a:t>Байдосова</a:t>
            </a:r>
            <a:r>
              <a:rPr lang="ru-RU" dirty="0" smtClean="0"/>
              <a:t> СА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Удачи в работе!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97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5400600"/>
          </a:xfrm>
        </p:spPr>
        <p:txBody>
          <a:bodyPr/>
          <a:lstStyle/>
          <a:p>
            <a:r>
              <a:rPr lang="ru-RU" dirty="0" smtClean="0"/>
              <a:t> Выбрать тему для Экзамена по ПМ.03. «Выполнение механизированных работ в животноводстве»  по ОП « Мастер сельскохозяйственного производства»</a:t>
            </a:r>
          </a:p>
          <a:p>
            <a:pPr marL="68580" indent="0">
              <a:buNone/>
            </a:pPr>
            <a:r>
              <a:rPr lang="ru-RU" dirty="0" smtClean="0"/>
              <a:t>(список тем для прилагается)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r>
              <a:rPr lang="ru-RU" dirty="0" smtClean="0"/>
              <a:t>Для сдачи необходимо 3 документа: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Проект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Презентация </a:t>
            </a:r>
          </a:p>
          <a:p>
            <a:pPr marL="525780" indent="-457200">
              <a:buFont typeface="+mj-lt"/>
              <a:buAutoNum type="arabicPeriod"/>
            </a:pPr>
            <a:r>
              <a:rPr lang="ru-RU" dirty="0" smtClean="0"/>
              <a:t>Защитное слово</a:t>
            </a:r>
          </a:p>
        </p:txBody>
      </p:sp>
    </p:spTree>
    <p:extLst>
      <p:ext uri="{BB962C8B-B14F-4D97-AF65-F5344CB8AC3E}">
        <p14:creationId xmlns:p14="http://schemas.microsoft.com/office/powerpoint/2010/main" val="42821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для ОПМ по ОП «Мастер с/х производства»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686863"/>
              </p:ext>
            </p:extLst>
          </p:nvPr>
        </p:nvGraphicFramePr>
        <p:xfrm>
          <a:off x="1043608" y="2204864"/>
          <a:ext cx="7135199" cy="4032444"/>
        </p:xfrm>
        <a:graphic>
          <a:graphicData uri="http://schemas.openxmlformats.org/drawingml/2006/table">
            <a:tbl>
              <a:tblPr/>
              <a:tblGrid>
                <a:gridCol w="7135199"/>
              </a:tblGrid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1. Технологии</a:t>
                      </a:r>
                      <a:r>
                        <a:rPr lang="ru-RU" sz="1600" baseline="0" dirty="0" smtClean="0">
                          <a:effectLst/>
                        </a:rPr>
                        <a:t> производство молока.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2. Технологии производство кисло-молочной продукции.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3.</a:t>
                      </a:r>
                      <a:r>
                        <a:rPr lang="ru-RU" sz="1600" baseline="0" dirty="0" smtClean="0">
                          <a:effectLst/>
                        </a:rPr>
                        <a:t> Ферментационная подстилка для животных.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4. Технологии и хранение мяса свинины.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5.</a:t>
                      </a:r>
                      <a:r>
                        <a:rPr lang="ru-RU" sz="1600" baseline="0" dirty="0" smtClean="0">
                          <a:effectLst/>
                        </a:rPr>
                        <a:t> Технология и потребительские свойства молока.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6.</a:t>
                      </a:r>
                      <a:r>
                        <a:rPr lang="ru-RU" sz="1600" baseline="0" dirty="0" smtClean="0">
                          <a:effectLst/>
                        </a:rPr>
                        <a:t> Значение молока для человека.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7. Технологии производства сыров.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8. Селекция в скотоводстве.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9.</a:t>
                      </a:r>
                      <a:r>
                        <a:rPr lang="ru-RU" sz="1600" baseline="0" dirty="0" smtClean="0">
                          <a:effectLst/>
                        </a:rPr>
                        <a:t> Селекции в свиноводстве.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10. Овцеводство. Значение овцеводства</a:t>
                      </a:r>
                      <a:r>
                        <a:rPr lang="ru-RU" sz="1600" baseline="0" dirty="0" smtClean="0">
                          <a:effectLst/>
                        </a:rPr>
                        <a:t> для человека.</a:t>
                      </a:r>
                      <a:endParaRPr lang="ru-RU" sz="1600" dirty="0" smtClean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11. Технологии получения мяса.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12. Технологии получения сыра.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13. Селекция в птицеводстве.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69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для ОПМ по ОП «Мастер с/х производства»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477184"/>
              </p:ext>
            </p:extLst>
          </p:nvPr>
        </p:nvGraphicFramePr>
        <p:xfrm>
          <a:off x="1043608" y="2204864"/>
          <a:ext cx="7135199" cy="4238460"/>
        </p:xfrm>
        <a:graphic>
          <a:graphicData uri="http://schemas.openxmlformats.org/drawingml/2006/table">
            <a:tbl>
              <a:tblPr/>
              <a:tblGrid>
                <a:gridCol w="7135199"/>
              </a:tblGrid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14. Значение пчеловодства для человека.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15. Технология получения колбас</a:t>
                      </a:r>
                      <a:r>
                        <a:rPr lang="ru-RU" sz="1600" baseline="0" dirty="0" smtClean="0">
                          <a:effectLst/>
                        </a:rPr>
                        <a:t> и продуктов мясо переработки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16. Технология</a:t>
                      </a:r>
                      <a:r>
                        <a:rPr lang="ru-RU" sz="1600" baseline="0" dirty="0" smtClean="0">
                          <a:effectLst/>
                        </a:rPr>
                        <a:t> производства сливочного масла.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17.</a:t>
                      </a:r>
                      <a:r>
                        <a:rPr lang="ru-RU" sz="1600" baseline="0" dirty="0" smtClean="0">
                          <a:effectLst/>
                        </a:rPr>
                        <a:t> Технология получения яйца столового. 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18.</a:t>
                      </a:r>
                      <a:r>
                        <a:rPr lang="ru-RU" sz="1600" baseline="0" dirty="0" smtClean="0">
                          <a:effectLst/>
                        </a:rPr>
                        <a:t> Использование шкур  животных в народном хозяйстве.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19.</a:t>
                      </a:r>
                      <a:r>
                        <a:rPr lang="ru-RU" sz="1600" baseline="0" dirty="0" smtClean="0">
                          <a:effectLst/>
                        </a:rPr>
                        <a:t> Ветеринарные клейма и штампы, для клеймения мяса с/х животных.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r>
                        <a:rPr lang="ru-RU" sz="1600" dirty="0" smtClean="0">
                          <a:effectLst/>
                        </a:rPr>
                        <a:t>20. </a:t>
                      </a:r>
                      <a:r>
                        <a:rPr lang="ru-RU" sz="1600" baseline="0" dirty="0" smtClean="0">
                          <a:effectLst/>
                        </a:rPr>
                        <a:t>Консервирование и хранение мяса с/х животных.</a:t>
                      </a:r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 smtClean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88">
                <a:tc>
                  <a:txBody>
                    <a:bodyPr/>
                    <a:lstStyle/>
                    <a:p>
                      <a:pPr rtl="0" fontAlgn="b"/>
                      <a:endParaRPr lang="ru-RU" sz="1600" dirty="0">
                        <a:effectLst/>
                      </a:endParaRPr>
                    </a:p>
                  </a:txBody>
                  <a:tcPr marL="21393" marR="21393" marT="14262" marB="1426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98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Autofit/>
          </a:bodyPr>
          <a:lstStyle/>
          <a:p>
            <a:r>
              <a:rPr lang="ru-RU" sz="900" dirty="0"/>
              <a:t>экзаменационная  работа строится в указанной ниже последовательности:</a:t>
            </a:r>
          </a:p>
          <a:p>
            <a:r>
              <a:rPr lang="ru-RU" sz="900" dirty="0"/>
              <a:t>- титульный лист;</a:t>
            </a:r>
          </a:p>
          <a:p>
            <a:r>
              <a:rPr lang="ru-RU" sz="900" dirty="0"/>
              <a:t>- содержание;</a:t>
            </a:r>
          </a:p>
          <a:p>
            <a:r>
              <a:rPr lang="ru-RU" sz="900" dirty="0"/>
              <a:t>- пояснительная записка (  введение;  основная часть;  заключение)</a:t>
            </a:r>
          </a:p>
          <a:p>
            <a:r>
              <a:rPr lang="ru-RU" sz="900" dirty="0"/>
              <a:t>- список информационных источников ;</a:t>
            </a:r>
          </a:p>
          <a:p>
            <a:r>
              <a:rPr lang="ru-RU" sz="900" dirty="0"/>
              <a:t>- приложения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Объем </a:t>
            </a:r>
            <a:r>
              <a:rPr lang="ru-RU" sz="900" dirty="0" smtClean="0"/>
              <a:t>ЭР   </a:t>
            </a:r>
            <a:r>
              <a:rPr lang="ru-RU" sz="900" dirty="0"/>
              <a:t>-   от </a:t>
            </a:r>
            <a:r>
              <a:rPr lang="ru-RU" sz="900" dirty="0" smtClean="0"/>
              <a:t>15 </a:t>
            </a:r>
            <a:r>
              <a:rPr lang="ru-RU" sz="900" dirty="0"/>
              <a:t>до </a:t>
            </a:r>
            <a:r>
              <a:rPr lang="ru-RU" sz="900" dirty="0" smtClean="0"/>
              <a:t>25 страниц </a:t>
            </a:r>
            <a:r>
              <a:rPr lang="ru-RU" sz="900" dirty="0"/>
              <a:t>машинописного текста.</a:t>
            </a:r>
          </a:p>
          <a:p>
            <a:r>
              <a:rPr lang="ru-RU" sz="900" dirty="0"/>
              <a:t> </a:t>
            </a:r>
          </a:p>
          <a:p>
            <a:r>
              <a:rPr lang="ru-RU" sz="900" dirty="0"/>
              <a:t>Нумерация страниц сквозная, производится арабскими цифрами в правом нижнем углу листа .</a:t>
            </a:r>
          </a:p>
          <a:p>
            <a:endParaRPr lang="ru-RU" sz="900" dirty="0" smtClean="0"/>
          </a:p>
          <a:p>
            <a:endParaRPr lang="ru-RU" sz="900" dirty="0"/>
          </a:p>
          <a:p>
            <a:r>
              <a:rPr lang="ru-RU" sz="900" dirty="0" smtClean="0"/>
              <a:t> </a:t>
            </a:r>
            <a:r>
              <a:rPr lang="ru-RU" sz="900" b="1" i="1" dirty="0"/>
              <a:t>Титульный лист</a:t>
            </a:r>
            <a:r>
              <a:rPr lang="ru-RU" sz="900" dirty="0"/>
              <a:t> включают в общую нумерацию, но номер на нем не проставляют и оформляют по форме  </a:t>
            </a:r>
            <a:r>
              <a:rPr lang="ru-RU" sz="900" dirty="0" smtClean="0"/>
              <a:t>Введение </a:t>
            </a:r>
            <a:r>
              <a:rPr lang="ru-RU" sz="900" dirty="0"/>
              <a:t>начинается с 3 страницы.</a:t>
            </a:r>
          </a:p>
          <a:p>
            <a:r>
              <a:rPr lang="ru-RU" sz="900" b="1" i="1" dirty="0"/>
              <a:t>Машинописный текст</a:t>
            </a:r>
            <a:r>
              <a:rPr lang="ru-RU" sz="900" dirty="0"/>
              <a:t>: </a:t>
            </a:r>
          </a:p>
          <a:p>
            <a:r>
              <a:rPr lang="ru-RU" sz="900" dirty="0"/>
              <a:t>- параметры страницы: левое поле – 25 мм, верхнее и нижнее – 20 мм, правое – 15 мм. </a:t>
            </a:r>
          </a:p>
          <a:p>
            <a:r>
              <a:rPr lang="ru-RU" sz="900" dirty="0"/>
              <a:t>- шрифт: </a:t>
            </a:r>
            <a:r>
              <a:rPr lang="en-GB" sz="900" dirty="0"/>
              <a:t>Times New Roman</a:t>
            </a:r>
            <a:r>
              <a:rPr lang="ru-RU" sz="900" dirty="0"/>
              <a:t>; кегль – 12 для основного текста, 14 – для заголовков; абзацный отступ – 5 пунктов;  межстрочный интервал – 1,5. Выравнивание текста по всей ширине страницы.</a:t>
            </a:r>
          </a:p>
          <a:p>
            <a:r>
              <a:rPr lang="ru-RU" sz="900" b="1" i="1" dirty="0"/>
              <a:t>Заголовки </a:t>
            </a:r>
            <a:r>
              <a:rPr lang="ru-RU" sz="900" dirty="0"/>
              <a:t>разделов и подразделов, название глав располагаются по центру, в едином стиле, точка в конце не ставится, перенос слов и подчеркивание в названии глав и разделов запрещается (шрифт 14, Ж).. Введение, главы основной части, заключение, библиографический список, приложения должны начинаться с новой страницы и иметь заголовки, напечатанные прописными буквами. </a:t>
            </a:r>
          </a:p>
          <a:p>
            <a:r>
              <a:rPr lang="ru-RU" sz="900" dirty="0"/>
              <a:t>К </a:t>
            </a:r>
            <a:r>
              <a:rPr lang="ru-RU" sz="900" u="sng" dirty="0"/>
              <a:t>иллюстрациям</a:t>
            </a:r>
            <a:r>
              <a:rPr lang="ru-RU" sz="900" dirty="0"/>
              <a:t> относятся: рисунки, эскизы, чертежи, планы, графики, диаграммы и др. Использование иллюстраций целесообразно, когда они заменяют, дополняют, раскрывают или поясняют словесную информацию, содержащуюся в тексте.</a:t>
            </a:r>
          </a:p>
          <a:p>
            <a:r>
              <a:rPr lang="ru-RU" sz="900" b="1" i="1" dirty="0"/>
              <a:t>Иллюстрации</a:t>
            </a:r>
            <a:r>
              <a:rPr lang="ru-RU" sz="900" dirty="0"/>
              <a:t> обозначают словом «Рис.» и нумеруют арабскими цифрами в пределах всего текста. Если в тексте только одна иллюстрация, то ее не нумеруют и слово «Рис.» не пишут.</a:t>
            </a:r>
          </a:p>
          <a:p>
            <a:r>
              <a:rPr lang="ru-RU" sz="900" b="1" i="1" dirty="0"/>
              <a:t>Таблицы</a:t>
            </a:r>
            <a:r>
              <a:rPr lang="ru-RU" sz="900" dirty="0"/>
              <a:t> представляют собой форму организации материала, позволяющую систематизировать и сократить текст, обеспечить обозримость и наглядность информации. Каждая таблица должна иметь заголовок, точно и кратко отражающий ее содержание. </a:t>
            </a:r>
          </a:p>
          <a:p>
            <a:r>
              <a:rPr lang="ru-RU" sz="900" dirty="0"/>
              <a:t>Все иллюстрации, рисунки, таблицы включают в общую нумерацию листов.</a:t>
            </a:r>
          </a:p>
          <a:p>
            <a:r>
              <a:rPr lang="ru-RU" sz="900" b="1" dirty="0"/>
              <a:t> </a:t>
            </a:r>
            <a:endParaRPr lang="ru-RU" sz="900" dirty="0"/>
          </a:p>
          <a:p>
            <a:r>
              <a:rPr lang="ru-RU" sz="900" b="1" dirty="0"/>
              <a:t> </a:t>
            </a:r>
            <a:endParaRPr lang="ru-RU" sz="900" dirty="0"/>
          </a:p>
          <a:p>
            <a:r>
              <a:rPr lang="ru-RU" sz="900" b="1" dirty="0"/>
              <a:t> </a:t>
            </a:r>
            <a:endParaRPr lang="ru-RU" sz="900" dirty="0"/>
          </a:p>
          <a:p>
            <a:r>
              <a:rPr lang="ru-RU" sz="900" b="1" dirty="0"/>
              <a:t> 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71605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ru-RU" b="1" dirty="0"/>
              <a:t>Пояснительная записка, состоящая из:</a:t>
            </a:r>
            <a:endParaRPr lang="ru-RU" dirty="0"/>
          </a:p>
          <a:p>
            <a:pPr lvl="0"/>
            <a:r>
              <a:rPr lang="ru-RU" b="1" dirty="0"/>
              <a:t>Введение</a:t>
            </a:r>
            <a:endParaRPr lang="ru-RU" dirty="0"/>
          </a:p>
          <a:p>
            <a:r>
              <a:rPr lang="ru-RU" dirty="0"/>
              <a:t>Во введении должно быть отражено:</a:t>
            </a:r>
          </a:p>
          <a:p>
            <a:r>
              <a:rPr lang="ru-RU" dirty="0"/>
              <a:t>-обоснование выбора темы,</a:t>
            </a:r>
          </a:p>
          <a:p>
            <a:r>
              <a:rPr lang="ru-RU" dirty="0"/>
              <a:t>-определение её актуальности и значимости для науки и практики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-определение основной цели работы;</a:t>
            </a:r>
          </a:p>
          <a:p>
            <a:r>
              <a:rPr lang="ru-RU" dirty="0"/>
              <a:t> -выделение основных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106648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lvl="0"/>
            <a:r>
              <a:rPr lang="ru-RU" b="1" dirty="0"/>
              <a:t>Основная часть </a:t>
            </a:r>
            <a:r>
              <a:rPr lang="ru-RU" dirty="0"/>
              <a:t>состоит из 2 и более разделов, которые, в свою очередь, могут делиться на пункты. Раздел должен отражать самостоятельный сюжет проблемы, а пункт – отдельную часть вопроса. Следует тщательно сохранять логику изложения между разделами и последовательность перехода от одной сюжетной линии к другой.  Разделы работы завершаются краткими выводами.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05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lvl="0"/>
            <a:r>
              <a:rPr lang="ru-RU" b="1" dirty="0"/>
              <a:t>Заключение </a:t>
            </a:r>
            <a:r>
              <a:rPr lang="ru-RU" dirty="0"/>
              <a:t>завершает работу, в нем отражаются итоги всей работы. Заключение должно содержать только те выводы, которые согласуются с целью работы. Выводы целесообразно формулировать по пунктам так, как они должны быть оглашены в конце доклада на защите  письменной экзаменационной 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83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Приложения</a:t>
            </a:r>
            <a:endParaRPr lang="ru-RU" dirty="0"/>
          </a:p>
          <a:p>
            <a:r>
              <a:rPr lang="ru-RU" dirty="0"/>
              <a:t>   Материалы вспомогательного характера представляются в виде приложения к основному тексту после списка использованной литературы. Каждое приложение должно начинаться с нового листа, с напечатанного в правом верхнем углу страницы слова "Приложение". Если в работе одно приложение, оно обозначается так: «Приложение 1». Если приложений несколько, то они нумеруются арабскими цифрами без знака №,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тексте работы на все приложения должны быть даны ссылки. Приложения располагают в порядке ссылок на них в тексте документа, например: «Согласно приложению 3 …».</a:t>
            </a:r>
          </a:p>
          <a:p>
            <a:r>
              <a:rPr lang="ru-RU" dirty="0"/>
              <a:t>Каждое приложение должно иметь заголовок, который записывают симметрично относительно текста отдельной строкой.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876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318</TotalTime>
  <Words>834</Words>
  <Application>Microsoft Office PowerPoint</Application>
  <PresentationFormat>Экран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Экзамен по ПМ .03. «Выполнение механизированных работ в животноводстве»</vt:lpstr>
      <vt:lpstr>Презентация PowerPoint</vt:lpstr>
      <vt:lpstr>Темы для ОПМ по ОП «Мастер с/х производства»</vt:lpstr>
      <vt:lpstr>Темы для ОПМ по ОП «Мастер с/х производства»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</dc:title>
  <dc:creator>Артинское ПУ</dc:creator>
  <cp:lastModifiedBy>GHOST</cp:lastModifiedBy>
  <cp:revision>15</cp:revision>
  <dcterms:created xsi:type="dcterms:W3CDTF">2017-11-28T09:18:13Z</dcterms:created>
  <dcterms:modified xsi:type="dcterms:W3CDTF">2017-12-13T08:17:35Z</dcterms:modified>
</cp:coreProperties>
</file>