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  <p:sldMasterId id="2147483780" r:id="rId3"/>
    <p:sldMasterId id="2147483792" r:id="rId4"/>
    <p:sldMasterId id="2147483828" r:id="rId5"/>
    <p:sldMasterId id="2147483840" r:id="rId6"/>
    <p:sldMasterId id="2147483852" r:id="rId7"/>
    <p:sldMasterId id="2147483864" r:id="rId8"/>
    <p:sldMasterId id="2147483888" r:id="rId9"/>
    <p:sldMasterId id="2147483900" r:id="rId10"/>
    <p:sldMasterId id="2147483912" r:id="rId11"/>
    <p:sldMasterId id="2147483924" r:id="rId12"/>
    <p:sldMasterId id="2147483936" r:id="rId13"/>
    <p:sldMasterId id="2147483948" r:id="rId14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70" r:id="rId26"/>
    <p:sldId id="269" r:id="rId27"/>
    <p:sldId id="271" r:id="rId28"/>
    <p:sldId id="267" r:id="rId29"/>
    <p:sldId id="26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00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file:///C:\Documents%20and%20Settings\Admin\&#1056;&#1072;&#1073;&#1086;&#1095;&#1080;&#1081;%20&#1089;&#1090;&#1086;&#1083;\biolo\z6\z6rrr.htm" TargetMode="External"/><Relationship Id="rId13" Type="http://schemas.openxmlformats.org/officeDocument/2006/relationships/image" Target="../media/image43.jpeg"/><Relationship Id="rId3" Type="http://schemas.openxmlformats.org/officeDocument/2006/relationships/hyperlink" Target="file:///C:\Documents%20and%20Settings\Admin\&#1056;&#1072;&#1073;&#1086;&#1095;&#1080;&#1081;%20&#1089;&#1090;&#1086;&#1083;\biolo\z1\z1rrr.htm" TargetMode="External"/><Relationship Id="rId7" Type="http://schemas.openxmlformats.org/officeDocument/2006/relationships/hyperlink" Target="file:///C:\Documents%20and%20Settings\Admin\&#1056;&#1072;&#1073;&#1086;&#1095;&#1080;&#1081;%20&#1089;&#1090;&#1086;&#1083;\biolo\z5\z5rrr.htm" TargetMode="External"/><Relationship Id="rId12" Type="http://schemas.openxmlformats.org/officeDocument/2006/relationships/hyperlink" Target="file:///C:\Documents%20and%20Settings\Admin\&#1056;&#1072;&#1073;&#1086;&#1095;&#1080;&#1081;%20&#1089;&#1090;&#1086;&#1083;\tac_3\z10\z10rrr.htm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0.xml"/><Relationship Id="rId6" Type="http://schemas.openxmlformats.org/officeDocument/2006/relationships/hyperlink" Target="file:///C:\Documents%20and%20Settings\Admin\&#1056;&#1072;&#1073;&#1086;&#1095;&#1080;&#1081;%20&#1089;&#1090;&#1086;&#1083;\biolo\z4\z4rrr.htm" TargetMode="External"/><Relationship Id="rId11" Type="http://schemas.openxmlformats.org/officeDocument/2006/relationships/hyperlink" Target="file:///C:\Documents%20and%20Settings\Admin\&#1056;&#1072;&#1073;&#1086;&#1095;&#1080;&#1081;%20&#1089;&#1090;&#1086;&#1083;\biolo\z9\z9ram.htm" TargetMode="External"/><Relationship Id="rId5" Type="http://schemas.openxmlformats.org/officeDocument/2006/relationships/hyperlink" Target="file:///C:\Documents%20and%20Settings\Admin\&#1056;&#1072;&#1073;&#1086;&#1095;&#1080;&#1081;%20&#1089;&#1090;&#1086;&#1083;\biolo\z3\z3rrr.htm" TargetMode="External"/><Relationship Id="rId10" Type="http://schemas.openxmlformats.org/officeDocument/2006/relationships/hyperlink" Target="file:///C:\Documents%20and%20Settings\Admin\&#1056;&#1072;&#1073;&#1086;&#1095;&#1080;&#1081;%20&#1089;&#1090;&#1086;&#1083;\biolo\z8\z8rrr.htm" TargetMode="External"/><Relationship Id="rId4" Type="http://schemas.openxmlformats.org/officeDocument/2006/relationships/hyperlink" Target="file:///C:\Documents%20and%20Settings\Admin\&#1056;&#1072;&#1073;&#1086;&#1095;&#1080;&#1081;%20&#1089;&#1090;&#1086;&#1083;\biolo\z2\z2rrr.htm" TargetMode="External"/><Relationship Id="rId9" Type="http://schemas.openxmlformats.org/officeDocument/2006/relationships/hyperlink" Target="file:///C:\Documents%20and%20Settings\Admin\&#1056;&#1072;&#1073;&#1086;&#1095;&#1080;&#1081;%20&#1089;&#1090;&#1086;&#1083;\biolo\z7\z7ram.ht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0"/>
            <a:ext cx="9572692" cy="4286256"/>
          </a:xfrm>
        </p:spPr>
        <p:txBody>
          <a:bodyPr>
            <a:noAutofit/>
          </a:bodyPr>
          <a:lstStyle/>
          <a:p>
            <a:pPr algn="ctr"/>
            <a:r>
              <a:rPr lang="ru-RU" sz="8500" b="1" i="1" dirty="0" smtClean="0"/>
              <a:t>Человек и природа</a:t>
            </a:r>
            <a:endParaRPr lang="ru-RU" sz="85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339394"/>
            <a:ext cx="2233502" cy="1661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285860"/>
            <a:ext cx="1876425" cy="14097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256"/>
            <a:ext cx="1895475" cy="1447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4572008"/>
            <a:ext cx="1785950" cy="1352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3656" y="4572008"/>
            <a:ext cx="1570344" cy="11699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1428736"/>
            <a:ext cx="2000264" cy="1462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32" name="Picture 8" descr="C:\Documents and Settings\Admin\Рабочий стол\Природа и человек\gdh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785793"/>
            <a:ext cx="2143130" cy="24526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142852"/>
            <a:ext cx="4000528" cy="67151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большинстве развитых стран популяции охотничьих животных регулируются законами, которые определяют способ и время спортивной охоты на определенные виды. Менеджмент водоплавающих перелетных птиц может осуществляться посредством: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i="1" dirty="0" smtClean="0">
                <a:solidFill>
                  <a:schemeClr val="bg1"/>
                </a:solidFill>
              </a:rPr>
              <a:t>Охраны существующих мест обитания на лугах и заболоченных участках в районах их летних и зимних гнездований и вдоль путей миграции</a:t>
            </a: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i="1" dirty="0" smtClean="0">
                <a:solidFill>
                  <a:schemeClr val="bg1"/>
                </a:solidFill>
              </a:rPr>
              <a:t>Создания новых мест обитания</a:t>
            </a: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i="1" dirty="0" smtClean="0">
                <a:solidFill>
                  <a:schemeClr val="bg1"/>
                </a:solidFill>
              </a:rPr>
              <a:t>Регулирования охоты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Documents and Settings\Admin\Рабочий стол\Природа и человек\0_a033_e591f310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286256"/>
            <a:ext cx="2286016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Admin\Рабочий стол\Природа и человек\img_54_69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650" y="142852"/>
            <a:ext cx="2538672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Documents and Settings\Admin\Рабочий стол\Природа и человек\moose_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286256"/>
            <a:ext cx="2643206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Admin\Рабочий стол\Природа и человек\picture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14289"/>
            <a:ext cx="2928958" cy="2643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6929486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ПУТИ ПРЕОДОЛЕНИЯ ЭКОЛОГИЧЕСКОГО КРИЗИСА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14554"/>
            <a:ext cx="8643998" cy="44005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 многих странах проблема экологии стоит на первом месте сейчас ей начинают уделять все больше внимания, принимаются новые экстренные меры: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усилить внимание к вопросам охраны природы и обеспечения рационального использования природных ресурсов;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 установить систематический контроль за использованием  предприятиями и организациями земель, вод, лесов, недр и других природных богатств;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 усилить внимание к вопросам по предотвращению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загрязнений и засоления почв, поверхностных и подземных вод;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  уделять большое внимание сохранению водоохранных и защитных функций лесов, сохранению и воспроизводству растительного и животного мира, предотвращению загрязнения атмосферного воздуха;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  усилить борьбу с производственным и бытовым шумом.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Documents and Settings\Admin\Рабочий стол\Природа и человек\133288_12_127_ArtFile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928671"/>
            <a:ext cx="1714512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Documents and Settings\Admin\Рабочий стол\Природа и человек\12956.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28671"/>
            <a:ext cx="1643074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ирода и человек\5146784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ирода и человек\0_a354_607a73a9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Природа и человек\0_3517_dbccb137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9898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15716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ОХРАНА ОКРУЖАЮЩЕЙ СРЕДЫ И РЫНОК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85926"/>
            <a:ext cx="5786478" cy="485778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3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uFill>
                  <a:solidFill>
                    <a:srgbClr val="FFFF00"/>
                  </a:solidFill>
                </a:uFill>
              </a:rPr>
              <a:t>Вот те меры, которые принимает государство в рамках закона для решения проблем взаимодействия общества и природы:</a:t>
            </a:r>
            <a:endParaRPr lang="ru-RU" sz="33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>
              <a:buNone/>
            </a:pPr>
            <a:endParaRPr lang="ru-RU" b="1" u="sng" dirty="0" smtClean="0">
              <a:hlinkClick r:id="rId3"/>
            </a:endParaRPr>
          </a:p>
          <a:p>
            <a:pPr lvl="0">
              <a:buNone/>
            </a:pPr>
            <a:r>
              <a:rPr lang="ru-RU" b="1" u="sng" dirty="0" smtClean="0">
                <a:hlinkClick r:id="rId3"/>
              </a:rPr>
              <a:t>1. Закон РСФСР "Об охране окружающей среды"</a:t>
            </a:r>
            <a:r>
              <a:rPr lang="ru-RU" b="1" dirty="0" smtClean="0"/>
              <a:t> </a:t>
            </a:r>
          </a:p>
          <a:p>
            <a:pPr lvl="0">
              <a:buNone/>
            </a:pPr>
            <a:r>
              <a:rPr lang="ru-RU" b="1" u="sng" dirty="0" smtClean="0">
                <a:hlinkClick r:id="rId4"/>
              </a:rPr>
              <a:t>2. Федеральный Закон "О безопасности гидротехнических сооружений"</a:t>
            </a:r>
            <a:r>
              <a:rPr lang="ru-RU" b="1" dirty="0" smtClean="0"/>
              <a:t> </a:t>
            </a:r>
          </a:p>
          <a:p>
            <a:pPr lvl="0">
              <a:buNone/>
            </a:pPr>
            <a:r>
              <a:rPr lang="ru-RU" b="1" u="sng" dirty="0" smtClean="0">
                <a:hlinkClick r:id="rId5"/>
              </a:rPr>
              <a:t>3. Федеральный Закон "Об экологической экспертизе"</a:t>
            </a:r>
            <a:r>
              <a:rPr lang="ru-RU" b="1" dirty="0" smtClean="0"/>
              <a:t> </a:t>
            </a:r>
          </a:p>
          <a:p>
            <a:pPr lvl="0">
              <a:buNone/>
            </a:pPr>
            <a:r>
              <a:rPr lang="ru-RU" b="1" u="sng" dirty="0" smtClean="0">
                <a:hlinkClick r:id="rId6"/>
              </a:rPr>
              <a:t>4. Федеральный Закон "О животном мире"</a:t>
            </a:r>
            <a:r>
              <a:rPr lang="ru-RU" b="1" dirty="0" smtClean="0"/>
              <a:t> </a:t>
            </a:r>
          </a:p>
          <a:p>
            <a:pPr lvl="0">
              <a:buNone/>
            </a:pPr>
            <a:r>
              <a:rPr lang="ru-RU" b="1" u="sng" dirty="0" smtClean="0">
                <a:hlinkClick r:id="rId7"/>
              </a:rPr>
              <a:t>5. Федеральный Закон "О континентальном шельфе Российской Федерации"</a:t>
            </a:r>
            <a:r>
              <a:rPr lang="ru-RU" b="1" dirty="0" smtClean="0"/>
              <a:t> </a:t>
            </a:r>
          </a:p>
          <a:p>
            <a:pPr lvl="0">
              <a:buNone/>
            </a:pPr>
            <a:r>
              <a:rPr lang="ru-RU" b="1" u="sng" dirty="0" smtClean="0">
                <a:hlinkClick r:id="rId8"/>
              </a:rPr>
              <a:t>6. Федеральный Закон "О природных лечебных ресурсах, лечебно-оздоровительных местностях и курортах"</a:t>
            </a:r>
            <a:r>
              <a:rPr lang="ru-RU" b="1" dirty="0" smtClean="0"/>
              <a:t> </a:t>
            </a:r>
          </a:p>
          <a:p>
            <a:pPr lvl="0">
              <a:buNone/>
            </a:pPr>
            <a:r>
              <a:rPr lang="ru-RU" b="1" u="sng" dirty="0" smtClean="0">
                <a:hlinkClick r:id="rId9"/>
              </a:rPr>
              <a:t>7. Лесной Кодекс Российской Федерации</a:t>
            </a:r>
            <a:r>
              <a:rPr lang="ru-RU" b="1" dirty="0" smtClean="0"/>
              <a:t> </a:t>
            </a:r>
          </a:p>
          <a:p>
            <a:pPr lvl="0">
              <a:buNone/>
            </a:pPr>
            <a:r>
              <a:rPr lang="ru-RU" b="1" u="sng" dirty="0" smtClean="0">
                <a:hlinkClick r:id="rId10"/>
              </a:rPr>
              <a:t>8. Водный Кодекс Российской Федерации</a:t>
            </a:r>
            <a:r>
              <a:rPr lang="ru-RU" b="1" dirty="0" smtClean="0"/>
              <a:t> </a:t>
            </a:r>
          </a:p>
          <a:p>
            <a:pPr lvl="0">
              <a:buNone/>
            </a:pPr>
            <a:r>
              <a:rPr lang="ru-RU" b="1" u="sng" dirty="0" smtClean="0">
                <a:hlinkClick r:id="rId11"/>
              </a:rPr>
              <a:t>9. Закон РФ о внесении изменений и дополнений в Закон РСФСР "О санитарно эпидемиологическом благополучии населения"</a:t>
            </a:r>
            <a:endParaRPr lang="ru-RU" b="1" dirty="0" smtClean="0"/>
          </a:p>
          <a:p>
            <a:pPr>
              <a:buNone/>
            </a:pPr>
            <a:r>
              <a:rPr lang="ru-RU" b="1" u="sng" dirty="0" smtClean="0">
                <a:hlinkClick r:id="rId12"/>
              </a:rPr>
              <a:t>10. Закон РФ о внесении изменений в ст. 20 Закона</a:t>
            </a:r>
            <a:endParaRPr lang="ru-RU" b="1" dirty="0" smtClean="0"/>
          </a:p>
          <a:p>
            <a:pPr>
              <a:buNone/>
            </a:pPr>
            <a:r>
              <a:rPr lang="ru-RU" b="1" u="sng" dirty="0" smtClean="0">
                <a:hlinkClick r:id="rId12"/>
              </a:rPr>
              <a:t> РСФСР "Об охране окружающей природной среды"</a:t>
            </a:r>
            <a:endParaRPr lang="ru-RU" b="1" dirty="0" smtClean="0"/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Admin\Рабочий стол\Природа и человек\81026d6260d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00694" y="1785926"/>
            <a:ext cx="3482604" cy="4714908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0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000"/>
                            </p:stCondLst>
                            <p:childTnLst>
                              <p:par>
                                <p:cTn id="62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2">
                <a:tint val="43000"/>
                <a:satMod val="1550000"/>
              </a:schemeClr>
            </a:gs>
            <a:gs pos="1000">
              <a:schemeClr val="bg2">
                <a:tint val="48000"/>
                <a:satMod val="1550000"/>
              </a:schemeClr>
            </a:gs>
            <a:gs pos="90000">
              <a:schemeClr val="bg2">
                <a:shade val="18000"/>
                <a:satMod val="2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43182"/>
            <a:ext cx="9144000" cy="1428760"/>
          </a:xfrm>
        </p:spPr>
        <p:txBody>
          <a:bodyPr>
            <a:noAutofit/>
          </a:bodyPr>
          <a:lstStyle/>
          <a:p>
            <a:pPr algn="ctr"/>
            <a:r>
              <a:rPr lang="ru-RU" sz="5000" dirty="0" smtClean="0"/>
              <a:t>Выполнил  ученик 9 «Г» класса </a:t>
            </a:r>
            <a:br>
              <a:rPr lang="ru-RU" sz="5000" dirty="0" smtClean="0"/>
            </a:br>
            <a:r>
              <a:rPr lang="ru-RU" sz="5000" dirty="0" smtClean="0"/>
              <a:t>ЖАДАН МИХАИЛ</a:t>
            </a:r>
            <a:endParaRPr lang="ru-RU" sz="50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b="1" i="1" dirty="0" smtClean="0"/>
              <a:t>Содержание:</a:t>
            </a:r>
            <a:endParaRPr lang="ru-RU" sz="5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3"/>
            <a:ext cx="8329642" cy="4315153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ВСТУПЛЕНИЕ </a:t>
            </a:r>
          </a:p>
          <a:p>
            <a:pPr lvl="0"/>
            <a:r>
              <a:rPr lang="ru-RU" dirty="0" smtClean="0"/>
              <a:t>ЭКОЛОГИЧЕСКИЙ КРИЗИС</a:t>
            </a:r>
          </a:p>
          <a:p>
            <a:pPr lvl="0"/>
            <a:r>
              <a:rPr lang="ru-RU" dirty="0" smtClean="0"/>
              <a:t>ИСТОЩЕНИЕ И РАЗРУШЕНИЕ ПРИРОДНОЙ СРЕДЫ.</a:t>
            </a:r>
          </a:p>
          <a:p>
            <a:pPr lvl="0"/>
            <a:r>
              <a:rPr lang="ru-RU" dirty="0" smtClean="0"/>
              <a:t>ОСНОВНЫЕ ПРИНЦИПЫ И СПОСОБЫ ОХРАНЫ ПРИРОДНОЙ СРЕДЫ.</a:t>
            </a:r>
          </a:p>
          <a:p>
            <a:pPr lvl="0"/>
            <a:r>
              <a:rPr lang="ru-RU" dirty="0" smtClean="0"/>
              <a:t>ПУТИ ПРЕОДОЛЕНИЯ ЭКОЛОГИЧЕСКОГО КРИЗИСА</a:t>
            </a:r>
          </a:p>
          <a:p>
            <a:pPr lvl="0"/>
            <a:r>
              <a:rPr lang="ru-RU" dirty="0" smtClean="0"/>
              <a:t>ОХРАНА ОКРУЖАЮЩЕЙ СРЕДЫ И РЫНОК.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112442" cy="1051560"/>
          </a:xfrm>
        </p:spPr>
        <p:txBody>
          <a:bodyPr>
            <a:normAutofit/>
          </a:bodyPr>
          <a:lstStyle/>
          <a:p>
            <a:pPr algn="l"/>
            <a:r>
              <a:rPr lang="ru-RU" sz="5400" b="1" i="1" dirty="0" smtClean="0"/>
              <a:t>Вступление:</a:t>
            </a:r>
            <a:endParaRPr lang="ru-RU" sz="5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826822" cy="46165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Человек и природа неотделимы друг от друга и тесно взаимосвязаны. Для человека, как и для общества в целом, природа является средой жизни и единственным источником необходимых для существования ресурсов. Природа и природные ресурсы - база, на которой живет и развивается человеческое общество, первоисточник удовлетворения материальных и духовных потребностей людей. Без природной среды общество существовать не может. </a:t>
            </a:r>
          </a:p>
          <a:p>
            <a:pPr>
              <a:buNone/>
            </a:pPr>
            <a:r>
              <a:rPr lang="ru-RU" dirty="0" smtClean="0"/>
              <a:t>   Человек – часть природы </a:t>
            </a:r>
          </a:p>
          <a:p>
            <a:pPr>
              <a:buNone/>
            </a:pPr>
            <a:r>
              <a:rPr lang="ru-RU" dirty="0" smtClean="0"/>
              <a:t>   и как живое существо                   своей элементарной жизнедеятельностью                     оказывает ощутимое влияние на природную                среду.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" y="357166"/>
            <a:ext cx="8758238" cy="909638"/>
          </a:xfrm>
        </p:spPr>
        <p:txBody>
          <a:bodyPr>
            <a:normAutofit/>
          </a:bodyPr>
          <a:lstStyle/>
          <a:p>
            <a:r>
              <a:rPr lang="ru-RU" sz="4800" b="1" i="1" dirty="0" smtClean="0"/>
              <a:t>Экологический кризис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285860"/>
            <a:ext cx="5910242" cy="421484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Экологический кризис – кризис взаимоотношений общества и природы, сохранения окружающей среды. На протяжении тысячелетий человек постоянно увеличивал свои технические возможности, усиливал вмешательство в природу, забывая о необходимости поддержания в ней биологического равновесия.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714488"/>
            <a:ext cx="3058641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Admin\Рабочий стол\Природа и человек\1285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848225"/>
            <a:ext cx="4857784" cy="1866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8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357166"/>
            <a:ext cx="4643438" cy="62865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Особенно резко возросла нагрузка на окружающую среду во второй половине </a:t>
            </a:r>
            <a:r>
              <a:rPr lang="en-US" dirty="0" smtClean="0"/>
              <a:t>XX </a:t>
            </a:r>
            <a:r>
              <a:rPr lang="ru-RU" dirty="0" smtClean="0"/>
              <a:t>в. Во взаимоотношениях между обществом и природой произошел качественный скачок, когда в результате резкого увеличения численности населения, интенсивной индустриализации и урбанизации нашей планеты хозяйственные нагрузки начали повсеместно превышать способность экологических систем к самоочищению и регенерации. Вследствие этого нарушился естественный круговорот веществ в биосфере, под угрозой оказалось здоровье нынешнего и будущего поколения людей.</a:t>
            </a:r>
          </a:p>
          <a:p>
            <a:endParaRPr lang="ru-RU" dirty="0"/>
          </a:p>
        </p:txBody>
      </p:sp>
      <p:pic>
        <p:nvPicPr>
          <p:cNvPr id="1026" name="Picture 2" descr="C:\Documents and Settings\Admin\Рабочий стол\Природа и человек\1212556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85728"/>
            <a:ext cx="4429156" cy="3613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Admin\Рабочий стол\Природа и человек\ecolo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71942"/>
            <a:ext cx="4357681" cy="2512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929718" cy="1399032"/>
          </a:xfrm>
        </p:spPr>
        <p:txBody>
          <a:bodyPr>
            <a:noAutofit/>
          </a:bodyPr>
          <a:lstStyle/>
          <a:p>
            <a:pPr algn="ctr"/>
            <a:r>
              <a:rPr lang="ru-RU" sz="4700" b="1" i="1" dirty="0" smtClean="0">
                <a:solidFill>
                  <a:srgbClr val="FFFF00"/>
                </a:solidFill>
              </a:rPr>
              <a:t>ИСТОЩЕНИЕ И РАЗРУШЕНИЕ ПРИРОДНОЙ СРЕДЫ</a:t>
            </a:r>
            <a:endParaRPr lang="ru-RU" sz="4700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3571876"/>
            <a:ext cx="6143668" cy="328612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По меньшей мере</a:t>
            </a:r>
            <a:r>
              <a:rPr lang="en-US" dirty="0" smtClean="0"/>
              <a:t>,</a:t>
            </a:r>
            <a:r>
              <a:rPr lang="ru-RU" dirty="0" smtClean="0"/>
              <a:t> 94% из примерно полумиллиарда различных видов, которые жили на земле, исчезли или эволюционировали в новые виды. Массовое вымирание в далеком прошлом происходило в результате неизвестных природных причин. Однако с тех пор, как 10 000 лет назад зародилось земледелие, в результате человеческой деятельности скорость исчезновения видов возросла в миллионы раз и предполагается, что такая тенденция сохранится в ближайшие десятилетия. </a:t>
            </a:r>
            <a:endParaRPr lang="ru-RU" dirty="0"/>
          </a:p>
        </p:txBody>
      </p:sp>
      <p:pic>
        <p:nvPicPr>
          <p:cNvPr id="2050" name="Picture 2" descr="C:\Documents and Settings\Admin\Рабочий стол\Природа и человек\6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363171"/>
            <a:ext cx="3190884" cy="22442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1" name="Picture 3" descr="C:\Documents and Settings\Admin\Рабочий стол\Природа и человек\839664_2006032211482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857364"/>
            <a:ext cx="3048000" cy="2286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2" name="Picture 4" descr="C:\Documents and Settings\Admin\Рабочий стол\Природа и человек\7595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14488"/>
            <a:ext cx="4786346" cy="1785950"/>
          </a:xfrm>
          <a:prstGeom prst="round2Same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785794"/>
            <a:ext cx="4929190" cy="607220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Основными, связанными с деятельностью человека факторами, которые способны подвергнуть виды угрозе, опасности или исчезновению, являются:</a:t>
            </a:r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 lvl="0"/>
            <a:r>
              <a:rPr lang="ru-RU" i="1" dirty="0" smtClean="0"/>
              <a:t>Уничтожение или нарушение мест обитания</a:t>
            </a:r>
            <a:endParaRPr lang="ru-RU" dirty="0" smtClean="0"/>
          </a:p>
          <a:p>
            <a:pPr lvl="0"/>
            <a:r>
              <a:rPr lang="ru-RU" i="1" dirty="0" smtClean="0"/>
              <a:t>Промысловая охота</a:t>
            </a:r>
            <a:endParaRPr lang="ru-RU" dirty="0" smtClean="0"/>
          </a:p>
          <a:p>
            <a:pPr lvl="0"/>
            <a:r>
              <a:rPr lang="ru-RU" i="1" dirty="0" smtClean="0"/>
              <a:t>Контролирование вредителей и хищников для защиты домашнего скота, сельскохозяйственных культур и для охоты</a:t>
            </a:r>
            <a:endParaRPr lang="ru-RU" dirty="0" smtClean="0"/>
          </a:p>
          <a:p>
            <a:pPr lvl="0"/>
            <a:r>
              <a:rPr lang="ru-RU" i="1" dirty="0" smtClean="0"/>
              <a:t>Разведение в качестве домашних животных, декоративных растений, для медицинских исследований и для зоопарков</a:t>
            </a:r>
            <a:endParaRPr lang="ru-RU" dirty="0" smtClean="0"/>
          </a:p>
          <a:p>
            <a:pPr lvl="0"/>
            <a:r>
              <a:rPr lang="ru-RU" i="1" dirty="0" smtClean="0"/>
              <a:t>Загрязнение</a:t>
            </a:r>
            <a:endParaRPr lang="ru-RU" dirty="0" smtClean="0"/>
          </a:p>
          <a:p>
            <a:pPr lvl="0"/>
            <a:r>
              <a:rPr lang="ru-RU" i="1" dirty="0" smtClean="0"/>
              <a:t>Случайная или намеренная интродукция конкурирующих или хищных видов в экосистемы </a:t>
            </a:r>
            <a:endParaRPr lang="ru-RU" dirty="0" smtClean="0"/>
          </a:p>
          <a:p>
            <a:pPr lvl="0"/>
            <a:r>
              <a:rPr lang="ru-RU" i="1" dirty="0" smtClean="0"/>
              <a:t>Рост населения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Documents and Settings\Admin\Рабочий стол\Природа и человек\2265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3857652" cy="250033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Documents and Settings\Admin\Рабочий стол\Природа и человек\a00167bfdb8faea6952d52a2ac1ab1c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839822"/>
            <a:ext cx="3929090" cy="2842503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000"/>
                            </p:stCondLst>
                            <p:childTnLst>
                              <p:par>
                                <p:cTn id="63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786058"/>
            <a:ext cx="8591390" cy="378621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Бытовые и промышленные отходы являются одним из факторов разрушения природной среды. </a:t>
            </a:r>
          </a:p>
          <a:p>
            <a:r>
              <a:rPr lang="ru-RU" dirty="0" smtClean="0"/>
              <a:t>Долгие годы деятельность по переработке отходов затруднялась из-за того, что существовало мнение, будто любое дело должно приносить прибыль. Но забывалось то, что переработка, по сравнению с захоронением и сжиганием, — наиболее эффективный способ решения проблемы отходов, так как требует меньше правительственных субсидий. Кроме того, он позволяет экономить энергию и беречь окружающую среду. И поскольку стоимость площадей для захоронения мусора растет из-за ужесточения норм, а печи слишком дороги и опасны для окружающей среды, роль переработки отходов будет неуклонно расти.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857232"/>
            <a:ext cx="9239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Documents and Settings\Admin\Рабочий стол\Природа и человек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142852"/>
            <a:ext cx="3643338" cy="24875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C:\Documents and Settings\Admin\Рабочий стол\Природа и человек\im070618_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65713"/>
            <a:ext cx="3714776" cy="247747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28" cy="135731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ОСНОВНЫЕ ПРИНЦИПЫ И СПОСОБЫ ОХРАНЫ ПРИРОДНОЙ СРЕДЫ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14488"/>
            <a:ext cx="4786346" cy="492924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4000" dirty="0" smtClean="0"/>
              <a:t>Для охраны подвергающихся опасности и угрозе вымирания диких видов и для предотвращения опасности, которой могут подвергнуться другие виды, используются три основные стратегии:</a:t>
            </a:r>
          </a:p>
          <a:p>
            <a:pPr>
              <a:buNone/>
            </a:pPr>
            <a:endParaRPr lang="ru-RU" sz="4000" dirty="0" smtClean="0"/>
          </a:p>
          <a:p>
            <a:pPr lvl="0"/>
            <a:r>
              <a:rPr lang="ru-RU" sz="4000" i="1" dirty="0" smtClean="0"/>
              <a:t>Принятие соглашений, законов и создание заповедников</a:t>
            </a:r>
            <a:endParaRPr lang="ru-RU" sz="4000" dirty="0" smtClean="0"/>
          </a:p>
          <a:p>
            <a:pPr lvl="0"/>
            <a:r>
              <a:rPr lang="ru-RU" sz="4000" i="1" dirty="0" smtClean="0"/>
              <a:t>Использование генных банков, зоопарков, исследовательских центров, ботанических садов и аквариумов для сохранения небольшого количества диких животных</a:t>
            </a:r>
            <a:endParaRPr lang="ru-RU" sz="4000" dirty="0" smtClean="0"/>
          </a:p>
          <a:p>
            <a:pPr lvl="0"/>
            <a:r>
              <a:rPr lang="ru-RU" sz="4000" i="1" dirty="0" smtClean="0"/>
              <a:t>Охрана и защита разнообразия уникальных и типичных экосистем во всем мире</a:t>
            </a:r>
            <a:endParaRPr lang="ru-RU" sz="4000" dirty="0" smtClean="0"/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i="1" dirty="0" smtClean="0"/>
              <a:t> </a:t>
            </a:r>
            <a:endParaRPr lang="ru-RU" sz="4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Admin\Рабочий стол\Природа и человек\718001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714488"/>
            <a:ext cx="3857652" cy="4429156"/>
          </a:xfrm>
          <a:prstGeom prst="round2Diag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Литей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463</TotalTime>
  <Words>700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Поток</vt:lpstr>
      <vt:lpstr>Литейная</vt:lpstr>
      <vt:lpstr>Трек</vt:lpstr>
      <vt:lpstr>Welcome</vt:lpstr>
      <vt:lpstr>Яркая</vt:lpstr>
      <vt:lpstr>Официальная</vt:lpstr>
      <vt:lpstr>Изящная</vt:lpstr>
      <vt:lpstr>Апекс</vt:lpstr>
      <vt:lpstr>1_Изящная</vt:lpstr>
      <vt:lpstr>Тема1</vt:lpstr>
      <vt:lpstr>1_Литейная</vt:lpstr>
      <vt:lpstr>Аспект</vt:lpstr>
      <vt:lpstr>Deluxe</vt:lpstr>
      <vt:lpstr>1_Трек</vt:lpstr>
      <vt:lpstr>Человек и природа</vt:lpstr>
      <vt:lpstr>Содержание:</vt:lpstr>
      <vt:lpstr>Вступление:</vt:lpstr>
      <vt:lpstr>Экологический кризис</vt:lpstr>
      <vt:lpstr>Презентация PowerPoint</vt:lpstr>
      <vt:lpstr>ИСТОЩЕНИЕ И РАЗРУШЕНИЕ ПРИРОДНОЙ СРЕДЫ</vt:lpstr>
      <vt:lpstr>Презентация PowerPoint</vt:lpstr>
      <vt:lpstr>Презентация PowerPoint</vt:lpstr>
      <vt:lpstr>ОСНОВНЫЕ ПРИНЦИПЫ И СПОСОБЫ ОХРАНЫ ПРИРОДНОЙ СРЕДЫ</vt:lpstr>
      <vt:lpstr>Презентация PowerPoint</vt:lpstr>
      <vt:lpstr>ПУТИ ПРЕОДОЛЕНИЯ ЭКОЛОГИЧЕСКОГО КРИЗИСА</vt:lpstr>
      <vt:lpstr>Презентация PowerPoint</vt:lpstr>
      <vt:lpstr>Презентация PowerPoint</vt:lpstr>
      <vt:lpstr>Презентация PowerPoint</vt:lpstr>
      <vt:lpstr>ОХРАНА ОКРУЖАЮЩЕЙ СРЕДЫ И РЫНОК</vt:lpstr>
      <vt:lpstr>Выполнил  ученик 9 «Г» класса  ЖАДАН МИХАИЛ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и природа</dc:title>
  <dc:creator>Admin</dc:creator>
  <cp:lastModifiedBy>Шарова Марина</cp:lastModifiedBy>
  <cp:revision>48</cp:revision>
  <dcterms:created xsi:type="dcterms:W3CDTF">2009-04-12T08:55:22Z</dcterms:created>
  <dcterms:modified xsi:type="dcterms:W3CDTF">2016-11-23T10:14:30Z</dcterms:modified>
</cp:coreProperties>
</file>